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notesMasterIdLst>
    <p:notesMasterId r:id="rId40"/>
  </p:notesMasterIdLst>
  <p:sldIdLst>
    <p:sldId id="256" r:id="rId3"/>
    <p:sldId id="258" r:id="rId4"/>
    <p:sldId id="344" r:id="rId5"/>
    <p:sldId id="345" r:id="rId6"/>
    <p:sldId id="419" r:id="rId7"/>
    <p:sldId id="420" r:id="rId8"/>
    <p:sldId id="398" r:id="rId9"/>
    <p:sldId id="399" r:id="rId10"/>
    <p:sldId id="401" r:id="rId11"/>
    <p:sldId id="425" r:id="rId12"/>
    <p:sldId id="426" r:id="rId13"/>
    <p:sldId id="427" r:id="rId14"/>
    <p:sldId id="428" r:id="rId15"/>
    <p:sldId id="418" r:id="rId16"/>
    <p:sldId id="293" r:id="rId17"/>
    <p:sldId id="299" r:id="rId18"/>
    <p:sldId id="430" r:id="rId19"/>
    <p:sldId id="436" r:id="rId20"/>
    <p:sldId id="431" r:id="rId21"/>
    <p:sldId id="433" r:id="rId22"/>
    <p:sldId id="435" r:id="rId23"/>
    <p:sldId id="434" r:id="rId24"/>
    <p:sldId id="403" r:id="rId25"/>
    <p:sldId id="405" r:id="rId26"/>
    <p:sldId id="406" r:id="rId27"/>
    <p:sldId id="407" r:id="rId28"/>
    <p:sldId id="437" r:id="rId29"/>
    <p:sldId id="438" r:id="rId30"/>
    <p:sldId id="383" r:id="rId31"/>
    <p:sldId id="440" r:id="rId32"/>
    <p:sldId id="386" r:id="rId33"/>
    <p:sldId id="441" r:id="rId34"/>
    <p:sldId id="442" r:id="rId35"/>
    <p:sldId id="443" r:id="rId36"/>
    <p:sldId id="444" r:id="rId37"/>
    <p:sldId id="445" r:id="rId38"/>
    <p:sldId id="44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2708BFB-4F89-4C78-AF3C-8B8E4F2ABB06}">
          <p14:sldIdLst>
            <p14:sldId id="256"/>
            <p14:sldId id="258"/>
            <p14:sldId id="344"/>
            <p14:sldId id="345"/>
            <p14:sldId id="419"/>
            <p14:sldId id="420"/>
            <p14:sldId id="398"/>
            <p14:sldId id="399"/>
            <p14:sldId id="401"/>
            <p14:sldId id="425"/>
            <p14:sldId id="426"/>
            <p14:sldId id="427"/>
            <p14:sldId id="428"/>
            <p14:sldId id="418"/>
            <p14:sldId id="293"/>
            <p14:sldId id="299"/>
            <p14:sldId id="430"/>
            <p14:sldId id="436"/>
            <p14:sldId id="431"/>
            <p14:sldId id="433"/>
            <p14:sldId id="435"/>
            <p14:sldId id="434"/>
            <p14:sldId id="403"/>
            <p14:sldId id="405"/>
            <p14:sldId id="406"/>
            <p14:sldId id="407"/>
            <p14:sldId id="437"/>
            <p14:sldId id="438"/>
            <p14:sldId id="383"/>
            <p14:sldId id="440"/>
            <p14:sldId id="386"/>
            <p14:sldId id="441"/>
            <p14:sldId id="442"/>
            <p14:sldId id="443"/>
            <p14:sldId id="444"/>
            <p14:sldId id="445"/>
            <p14:sldId id="44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21" autoAdjust="0"/>
  </p:normalViewPr>
  <p:slideViewPr>
    <p:cSldViewPr snapToGrid="0">
      <p:cViewPr varScale="1">
        <p:scale>
          <a:sx n="65" d="100"/>
          <a:sy n="65" d="100"/>
        </p:scale>
        <p:origin x="12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B8536-6BD1-4F1E-9FB4-87E9FA183756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28BBC-1C7D-43EA-9156-3C678B17AC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1135cdee59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1135cdee59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FD4BD-EF62-4857-91E6-3D89645AFA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27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Clexchain</a:t>
            </a:r>
            <a:r>
              <a:rPr lang="en-US" dirty="0"/>
              <a:t> – Recent crypto coin</a:t>
            </a:r>
          </a:p>
          <a:p>
            <a:r>
              <a:rPr lang="en-US" dirty="0" err="1"/>
              <a:t>Forwrd</a:t>
            </a:r>
            <a:r>
              <a:rPr lang="en-US" dirty="0"/>
              <a:t>  - Company from Tel Aviv on </a:t>
            </a:r>
            <a:r>
              <a:rPr lang="en-US" b="0" i="0" dirty="0">
                <a:solidFill>
                  <a:srgbClr val="282828"/>
                </a:solidFill>
                <a:effectLst/>
                <a:latin typeface="Roboto" panose="02000000000000000000" pitchFamily="2" charset="0"/>
              </a:rPr>
              <a:t>automated predictive analytics </a:t>
            </a:r>
            <a:r>
              <a:rPr lang="en-US" dirty="0"/>
              <a:t> </a:t>
            </a: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0xc004f213 – Windows error code, no product key was found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89AE4-E451-4831-85AB-F982A45617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96F512-2091-DE32-BF84-E2CEF1796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7F3D9E-767B-33B6-B7D6-C9B286724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4D265B-C119-4C0F-6C25-ABF4D7B1E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1AB5-77FD-4F3D-8AFD-9CC3FCB5735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FACB98-82D8-44B0-4AD5-095E3F2FE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62E61D-B06A-000B-7907-394C8A72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0A74-EE41-4BB8-9CF3-FBD5F04322C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1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B2FA14-4476-6353-E990-DE48168C2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575388E-05BE-4259-4091-2AE334257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77C499-DAAD-CB7E-FB9E-338D88BE1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1AB5-77FD-4F3D-8AFD-9CC3FCB5735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3F1A76-1BD5-50D8-EF35-436D91F9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7FB1A8-2AC8-AC5F-0DDB-83FCF72F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0A74-EE41-4BB8-9CF3-FBD5F04322C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92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F20DA17-F093-9A0A-7F17-24B159927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3151EB8-27FD-B79C-0EF6-0920B6BE5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A856A1-85EB-6893-9705-C134A090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1AB5-77FD-4F3D-8AFD-9CC3FCB5735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732F06-0BE2-A901-623A-71E20D5F1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43F5C4-8659-4061-7D7F-2EF4F1B3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0A74-EE41-4BB8-9CF3-FBD5F04322C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86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">
  <p:cSld name="Infographic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3"/>
          <p:cNvSpPr txBox="1">
            <a:spLocks noGrp="1"/>
          </p:cNvSpPr>
          <p:nvPr>
            <p:ph type="title"/>
          </p:nvPr>
        </p:nvSpPr>
        <p:spPr>
          <a:xfrm>
            <a:off x="609600" y="797733"/>
            <a:ext cx="7278800" cy="555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latin typeface="Google Sans"/>
                <a:ea typeface="Google Sans"/>
                <a:cs typeface="Google Sans"/>
                <a:sym typeface="Google Sans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latin typeface="Google Sans"/>
                <a:ea typeface="Google Sans"/>
                <a:cs typeface="Google Sans"/>
                <a:sym typeface="Google Sans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latin typeface="Google Sans"/>
                <a:ea typeface="Google Sans"/>
                <a:cs typeface="Google Sans"/>
                <a:sym typeface="Google Sans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latin typeface="Google Sans"/>
                <a:ea typeface="Google Sans"/>
                <a:cs typeface="Google Sans"/>
                <a:sym typeface="Google Sans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latin typeface="Google Sans"/>
                <a:ea typeface="Google Sans"/>
                <a:cs typeface="Google Sans"/>
                <a:sym typeface="Google Sans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latin typeface="Google Sans"/>
                <a:ea typeface="Google Sans"/>
                <a:cs typeface="Google Sans"/>
                <a:sym typeface="Google Sans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latin typeface="Google Sans"/>
                <a:ea typeface="Google Sans"/>
                <a:cs typeface="Google Sans"/>
                <a:sym typeface="Google Sans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400" name="Google Shape;400;p43"/>
          <p:cNvSpPr txBox="1">
            <a:spLocks noGrp="1"/>
          </p:cNvSpPr>
          <p:nvPr>
            <p:ph type="body" idx="1"/>
          </p:nvPr>
        </p:nvSpPr>
        <p:spPr>
          <a:xfrm>
            <a:off x="609600" y="2328672"/>
            <a:ext cx="4389200" cy="114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894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1219170" lvl="1" indent="-3894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828754" lvl="2" indent="-3894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2438339" lvl="3" indent="-3894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3047924" lvl="4" indent="-3894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3657509" lvl="5" indent="-3894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4267093" lvl="6" indent="-3894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4876678" lvl="7" indent="-3894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5486263" lvl="8" indent="-3894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01" name="Google Shape;401;p43"/>
          <p:cNvSpPr txBox="1">
            <a:spLocks noGrp="1"/>
          </p:cNvSpPr>
          <p:nvPr>
            <p:ph type="subTitle" idx="2"/>
          </p:nvPr>
        </p:nvSpPr>
        <p:spPr>
          <a:xfrm>
            <a:off x="609600" y="1883833"/>
            <a:ext cx="4389200" cy="326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02" name="Google Shape;402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69867" y="6303264"/>
            <a:ext cx="691053" cy="451104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3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2D087-BB51-48D3-9384-973DD3CEC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5D7B30-CE18-4236-8D8C-365ABDE8E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21800B-138B-4E3C-BDB6-E5954F31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24A6-467E-4971-8D3F-63A6BC7A9EC4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FCEFE2-28FA-411D-8DE6-086BB7521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C7657E-0241-45B4-9616-6B1D363D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58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4E9A6-36EA-4199-B44A-2D5CF3A51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00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5960F3-5262-496B-8CCB-7A64FE5A1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063"/>
            <a:ext cx="10515600" cy="48359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3CBC02-1E5D-4E0C-AEFC-6642B3FE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1255-93AD-4FF1-96D0-AA32431623A7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309687-F5B4-4B01-A5B4-8D394A2F5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2D89FA-E4A5-46DD-A910-6E3C61D9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10CBC5-5A8E-4B4B-BBDE-9F80E2959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3E91BB-7B72-47DB-9B86-ABC3D8833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23B199-653A-4990-BFBF-09A3640B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9F63-D6D1-4C62-A73B-2AB880C0ED1A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3A61C2-A1D8-4C54-B5D5-880C1BFC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8327E5-8E83-4F05-BDC1-39C436755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54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0918DA-29D7-464F-A4D9-4AD02037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D73C3B-627C-4F84-92F7-80156E777C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2C5AC6-129F-44AB-B7D2-D94CAEA7F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653BE1-9F84-4F14-BD05-9486E9276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3DF-D8DE-4345-A563-9E9F00728BB9}" type="datetime1">
              <a:rPr lang="en-US" smtClean="0"/>
              <a:t>9/22/2022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B8DA2C-6D03-4567-AC50-AB4CFA285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D80ACB-732B-4845-B8B1-D2385EE3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16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A148B-F312-4E79-AB93-5ED4807C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0F2737-C69C-42F8-A0E1-A242A45CC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2F98456-2D82-46D0-AF15-E4A3E59F3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D7F3E02-D972-45BB-BD78-71AEB3BB7D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434ACCA-89B8-4EE0-957E-D56CA500E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048F514-F297-4DE6-B892-4B5AFF4F1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9DF1-77E3-448A-9353-000C9894AE10}" type="datetime1">
              <a:rPr lang="en-US" smtClean="0"/>
              <a:t>9/22/2022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96E63A4-A3A1-42C2-8AE4-55427D70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51BE656-D6F3-4BF7-B088-40DBE516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50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943284-4DD1-4AEA-BD0F-A9F40584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7D528A0-5B25-4361-88A4-CA61DC81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A220-7A78-4CAC-91D5-50D002FC5926}" type="datetime1">
              <a:rPr lang="en-US" smtClean="0"/>
              <a:t>9/22/2022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A78E6F4-011B-44E7-8CCD-4F9228C58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82054C-FD23-4D21-9151-2C6BC9A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45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D4C51A3-D67B-405D-9A3A-AE7B4ADDC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8C26-4BCD-4F6A-9E38-490D479E5B02}" type="datetime1">
              <a:rPr lang="en-US" smtClean="0"/>
              <a:t>9/22/2022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A25E84-7F56-4B49-B873-285AEF736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670B80-A5E1-437B-BF0D-11E08475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8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C23245-69A1-52E0-3F54-57BBE981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63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8E3F1A-6F6B-770C-C5F2-D3F917788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026"/>
            <a:ext cx="10515600" cy="48269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FB1B7E-8005-C229-FDCF-E1956F54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1AB5-77FD-4F3D-8AFD-9CC3FCB5735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BE5C9D-3F78-ED81-8F6B-89BB6180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E3D6B9-5968-59E9-16D9-22FE8CC1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0A74-EE41-4BB8-9CF3-FBD5F04322C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51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3E60C0-4D98-445C-B634-40FC731C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683111-9582-4945-A6CE-D25E05C85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020CEA1-EB78-45E9-B3F3-AF5B7635D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9089D3-5858-47F5-841F-87AFF5AA8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36F6-7BD2-4C2C-870F-84A21C75AE87}" type="datetime1">
              <a:rPr lang="en-US" smtClean="0"/>
              <a:t>9/22/2022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E6A1AC-1949-427D-BC8B-6E0A17AB3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BDAF59-7D1B-4DDB-92E3-9BA71A80A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5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6E8C6-0D11-4E87-AE49-69A13C010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2310E24-B097-4883-838E-F8618A357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7E9BDA-1AC7-4FEA-B030-D9C0DD9CB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250F3A-6638-4462-AF80-2DCA04810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657E-1FA6-47A4-826C-87F10F1E6461}" type="datetime1">
              <a:rPr lang="en-US" smtClean="0"/>
              <a:t>9/22/2022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A2B342-4424-4C00-8ACD-744FA747A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F33C1A-6C2C-418D-A2E5-1D728D11F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1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95E24-86C7-4EEF-979F-CBD3FBD1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8107837-68A9-4183-B1E4-E89A021B2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6C6B68-42C6-4DB6-A8BC-6B226338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8D3A-05AB-4375-88E7-487AD1A2D1AA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638371-C8C0-4FFE-8AFF-1202C294A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2AAB34-0FF7-45C0-BAF3-5D2A807B2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29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E40A910-2F7D-4D2D-B87F-19A9A6BA1D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6F14752-456F-4030-8969-10241AD21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9ACC21-B9E3-4721-AAB0-12DBA0104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5A4B-9407-4F99-8615-E5D00C951422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3CCC79-F697-4AE8-868D-87BD2C033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BCBB85-BA22-4FF6-9599-E3BD2CD0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8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06F39-C7E4-9D6A-F078-BAD53871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51DA55-DC8D-FF85-EC22-709664A01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CAA84F-1991-0AC3-0CEB-04F9617AE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1AB5-77FD-4F3D-8AFD-9CC3FCB5735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E53BC8-EE19-CF7F-1025-C9CEF86C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A9722-7EEE-7446-696B-F9A1D803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0A74-EE41-4BB8-9CF3-FBD5F04322C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C3AE7-3FEC-4464-9899-9FB803441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93FB5D-D400-2E56-1C6A-315D1D943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04C3719-FF5F-262E-CBD5-808196CE4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DA16B7-9A38-FBC4-C8B5-3F7F9F06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1AB5-77FD-4F3D-8AFD-9CC3FCB5735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860AB0-3886-03AB-628F-B89229A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19A0EB-7410-874C-C913-EB90356CB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0A74-EE41-4BB8-9CF3-FBD5F04322C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5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C1CFE-9668-7741-2298-A87975FCF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FF5C3A-966D-72C4-5F9A-2A984356B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A50501E-9C69-6B61-48E0-8AA3446AB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4D3E051-029C-04C8-2E7F-A85E5D53C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9CE61CF-22AF-F4FB-3FF3-95D18F3830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1DBDB86-A41A-064E-BC54-04D86E0F1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1AB5-77FD-4F3D-8AFD-9CC3FCB5735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840EEBA-C40F-633F-453B-3175C1F94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F60A26D-031E-AA04-7496-8362EECC2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0A74-EE41-4BB8-9CF3-FBD5F04322C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6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A6C3E-8574-A3B9-A95D-63CDB561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F6188A-7287-793E-D8C7-4F31B3BE9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1AB5-77FD-4F3D-8AFD-9CC3FCB5735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E7D6AA-53DD-9B23-7B15-B3EE47B5F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2400D1-8B84-752A-795C-603FA769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0A74-EE41-4BB8-9CF3-FBD5F04322C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0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FA7D4E5-2915-95F4-BFFD-E1AD0C09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1AB5-77FD-4F3D-8AFD-9CC3FCB5735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21D39AB-D112-58B7-023A-6A1A49315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D13557-114D-2930-3549-7812EC97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0A74-EE41-4BB8-9CF3-FBD5F04322C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4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652F3-559D-47B3-959D-8E48A3067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AFA61B-5D59-6272-8DD8-9A9A94FFF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93AF6E-D7EF-0536-E08C-9F4194129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06B540-AEF3-420D-69F1-EA2FE3BE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1AB5-77FD-4F3D-8AFD-9CC3FCB5735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E78B01E-6D35-031B-5447-E5DDA55F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E4A6F4-4576-9B87-695D-5FD8DAD6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0A74-EE41-4BB8-9CF3-FBD5F04322C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8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71CEE-8811-2679-203D-7D2BA5C0D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8E794D-781F-6729-ADA5-A1C853E69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849F65-D184-6BA0-C221-3BBB30063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474A87-5F8F-0CE2-2AD8-02E34B162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1AB5-77FD-4F3D-8AFD-9CC3FCB5735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E0209C-0F72-96E2-A804-0FB979B21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BD95B9-34F6-4980-D89F-8552EE58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0A74-EE41-4BB8-9CF3-FBD5F04322C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6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7A2C0B5-5F54-E300-E2D9-070BCDB4D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B77DFB-6C1A-9D9F-A775-B65AC7426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C9F8C2-2D37-9125-2C08-A74E0F8BDF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D1AB5-77FD-4F3D-8AFD-9CC3FCB5735C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E9D350-2A88-FCFF-0A49-5142FCE9C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FA4F1A-173D-F2DB-550C-7DC867539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40A74-EE41-4BB8-9CF3-FBD5F04322C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1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84E0DBE-4763-4C39-A441-C6C0933A2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09EAB8-CB3E-4668-92B9-B8DF83B72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AC6FE6-0B47-4F70-95D3-566D03E4F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9A222-AFC5-47FC-8839-BBBF2BF303C4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F21630-36B3-47AC-B73B-78D7DED69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F412E6-854A-4257-92E9-2046B6D42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4DBFA-3482-4B1D-AA2C-26A2D26F69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8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C6340-3011-5425-CC12-37D0A594D7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Generation of </a:t>
            </a:r>
            <a:br>
              <a:rPr lang="en-US" dirty="0"/>
            </a:br>
            <a:r>
              <a:rPr lang="en-US" dirty="0"/>
              <a:t>Semantic Search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6897D4-A465-B55C-D370-BA0CC6F905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Nils Reimers</a:t>
            </a:r>
            <a:br>
              <a:rPr lang="en-US" dirty="0"/>
            </a:br>
            <a:r>
              <a:rPr lang="en-US" dirty="0"/>
              <a:t>Principal Scientist @ cohere.ai</a:t>
            </a:r>
          </a:p>
          <a:p>
            <a:r>
              <a:rPr lang="en-US" dirty="0"/>
              <a:t>www.nils-reimers.de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6E6F23A-EB4E-E79D-4504-DC1F13B7F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82" y="5257800"/>
            <a:ext cx="2121408" cy="13677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5042969-3C20-931F-9CE9-C4B114157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570" y="5899546"/>
            <a:ext cx="2538833" cy="59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2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24569-4B8B-E2AD-548F-D41CB5F82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 Large Vector Spaces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D4621F-7ADE-3426-A393-E2BE800A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2" descr="SemanticSearch">
            <a:extLst>
              <a:ext uri="{FF2B5EF4-FFF2-40B4-BE49-F238E27FC236}">
                <a16:creationId xmlns:a16="http://schemas.microsoft.com/office/drawing/2014/main" id="{52FD674A-F964-6EBE-CCF5-AAFCF49A0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910" y="1199363"/>
            <a:ext cx="5067300" cy="515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97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6028CE-6708-7922-91B2-EBDA0827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1: Brute-Force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3D0198-93FF-6744-7A75-2000C2E6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11</a:t>
            </a:fld>
            <a:endParaRPr lang="en-US"/>
          </a:p>
        </p:txBody>
      </p:sp>
      <p:pic>
        <p:nvPicPr>
          <p:cNvPr id="4098" name="Picture 2" descr="Milliseconds taken to return a result (y-axis) / number of vectors in the index (x-axis) — relying solely on IndexFlatL2 quickly becomes slow">
            <a:extLst>
              <a:ext uri="{FF2B5EF4-FFF2-40B4-BE49-F238E27FC236}">
                <a16:creationId xmlns:a16="http://schemas.microsoft.com/office/drawing/2014/main" id="{8D972B99-5B5B-A9FA-DC80-9B12C5A14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4" y="1223831"/>
            <a:ext cx="8586503" cy="482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8510B75-A5C8-9DA7-B339-CD0BBD4EDAB6}"/>
              </a:ext>
            </a:extLst>
          </p:cNvPr>
          <p:cNvSpPr txBox="1"/>
          <p:nvPr/>
        </p:nvSpPr>
        <p:spPr>
          <a:xfrm>
            <a:off x="246184" y="6378031"/>
            <a:ext cx="446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https://www.pinecone.io/learn/faiss-tutorial/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B348F28-84C2-C5E6-E422-5536877FB885}"/>
              </a:ext>
            </a:extLst>
          </p:cNvPr>
          <p:cNvSpPr txBox="1"/>
          <p:nvPr/>
        </p:nvSpPr>
        <p:spPr>
          <a:xfrm>
            <a:off x="8288216" y="1509381"/>
            <a:ext cx="3464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Only suitable for </a:t>
            </a:r>
            <a:br>
              <a:rPr lang="en-US" sz="2400" dirty="0"/>
            </a:br>
            <a:r>
              <a:rPr lang="en-US" sz="2400" dirty="0"/>
              <a:t>10k – 100k vectors</a:t>
            </a:r>
          </a:p>
        </p:txBody>
      </p:sp>
    </p:spTree>
    <p:extLst>
      <p:ext uri="{BB962C8B-B14F-4D97-AF65-F5344CB8AC3E}">
        <p14:creationId xmlns:p14="http://schemas.microsoft.com/office/powerpoint/2010/main" val="2788280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64DFCF-99C0-27CD-43B9-75EAFBAC0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2: IVF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F1A9B0-457A-B1BD-AAB7-44C1E531C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12</a:t>
            </a:fld>
            <a:endParaRPr lang="en-US"/>
          </a:p>
        </p:txBody>
      </p:sp>
      <p:pic>
        <p:nvPicPr>
          <p:cNvPr id="5122" name="Picture 2" descr="Increasing nprobe increases our search scope.">
            <a:extLst>
              <a:ext uri="{FF2B5EF4-FFF2-40B4-BE49-F238E27FC236}">
                <a16:creationId xmlns:a16="http://schemas.microsoft.com/office/drawing/2014/main" id="{764B9C3B-FBF7-3ABF-CEEB-5100DAB12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60584"/>
            <a:ext cx="7700659" cy="48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2850B51-2701-6EA7-ABA0-6A1542E202E4}"/>
              </a:ext>
            </a:extLst>
          </p:cNvPr>
          <p:cNvSpPr txBox="1"/>
          <p:nvPr/>
        </p:nvSpPr>
        <p:spPr>
          <a:xfrm>
            <a:off x="410308" y="63521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https://www.pinecone.io/learn/vector-indexes/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4B47A6B-6941-AFE3-7B64-F491FD35093C}"/>
              </a:ext>
            </a:extLst>
          </p:cNvPr>
          <p:cNvSpPr txBox="1"/>
          <p:nvPr/>
        </p:nvSpPr>
        <p:spPr>
          <a:xfrm>
            <a:off x="8311662" y="2486147"/>
            <a:ext cx="36025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K-means clustering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Search only in cells close </a:t>
            </a:r>
            <a:br>
              <a:rPr lang="en-US" sz="2400" dirty="0"/>
            </a:br>
            <a:r>
              <a:rPr lang="en-US" sz="2400" dirty="0"/>
              <a:t>to query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B3CF9D0-F050-C056-595A-2A5842388C03}"/>
              </a:ext>
            </a:extLst>
          </p:cNvPr>
          <p:cNvSpPr txBox="1"/>
          <p:nvPr/>
        </p:nvSpPr>
        <p:spPr>
          <a:xfrm>
            <a:off x="1324708" y="1979785"/>
            <a:ext cx="11019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query</a:t>
            </a:r>
          </a:p>
        </p:txBody>
      </p:sp>
    </p:spTree>
    <p:extLst>
      <p:ext uri="{BB962C8B-B14F-4D97-AF65-F5344CB8AC3E}">
        <p14:creationId xmlns:p14="http://schemas.microsoft.com/office/powerpoint/2010/main" val="3900394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07B95-2EE2-BC9E-B449-2C394BEA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3: HNSW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5170D5-C45D-32F2-85FE-2E0987FDD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13</a:t>
            </a:fld>
            <a:endParaRPr lang="en-US"/>
          </a:p>
        </p:txBody>
      </p:sp>
      <p:pic>
        <p:nvPicPr>
          <p:cNvPr id="6146" name="Picture 2" descr="With HNSW, we break networks into several layers, which are traversed during the search.">
            <a:extLst>
              <a:ext uri="{FF2B5EF4-FFF2-40B4-BE49-F238E27FC236}">
                <a16:creationId xmlns:a16="http://schemas.microsoft.com/office/drawing/2014/main" id="{C34AC9D7-42CA-AC3E-34E8-852D83B24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96" y="1791799"/>
            <a:ext cx="666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393FBD1-3CD0-8238-FF6A-FB46F0B509E7}"/>
              </a:ext>
            </a:extLst>
          </p:cNvPr>
          <p:cNvSpPr txBox="1"/>
          <p:nvPr/>
        </p:nvSpPr>
        <p:spPr>
          <a:xfrm>
            <a:off x="410308" y="63521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https://www.pinecone.io/learn/vector-indexes/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FB1752B-B552-EABB-2C50-96EACA8B0307}"/>
              </a:ext>
            </a:extLst>
          </p:cNvPr>
          <p:cNvSpPr txBox="1"/>
          <p:nvPr/>
        </p:nvSpPr>
        <p:spPr>
          <a:xfrm>
            <a:off x="8382001" y="1791799"/>
            <a:ext cx="33059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Hierarchical graph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Each layer stores connections to closest points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Top layer: sparse vectors, big jumps </a:t>
            </a:r>
          </a:p>
        </p:txBody>
      </p:sp>
    </p:spTree>
    <p:extLst>
      <p:ext uri="{BB962C8B-B14F-4D97-AF65-F5344CB8AC3E}">
        <p14:creationId xmlns:p14="http://schemas.microsoft.com/office/powerpoint/2010/main" val="770646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B472B5C-EFD9-1E88-DF44-E2CDE6D72C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Train Representation Models?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F1918B53-E377-6746-D34F-6F12577AA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4AF56A-2C76-2D61-D007-0DE11B473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28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2A10899-F265-4385-9A1D-5EA6216FDE2B}"/>
              </a:ext>
            </a:extLst>
          </p:cNvPr>
          <p:cNvSpPr txBox="1"/>
          <p:nvPr/>
        </p:nvSpPr>
        <p:spPr>
          <a:xfrm>
            <a:off x="838200" y="1166842"/>
            <a:ext cx="10344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Have positive pairs:</a:t>
            </a:r>
            <a:br>
              <a:rPr lang="en-US" dirty="0"/>
            </a:br>
            <a:r>
              <a:rPr lang="en-US" dirty="0"/>
              <a:t>   (a</a:t>
            </a:r>
            <a:r>
              <a:rPr lang="en-US" baseline="-25000" dirty="0"/>
              <a:t>1</a:t>
            </a:r>
            <a:r>
              <a:rPr lang="en-US" dirty="0"/>
              <a:t>, p</a:t>
            </a:r>
            <a:r>
              <a:rPr lang="en-US" baseline="-25000" dirty="0"/>
              <a:t>1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(a</a:t>
            </a:r>
            <a:r>
              <a:rPr lang="en-US" baseline="-25000" dirty="0"/>
              <a:t>2</a:t>
            </a:r>
            <a:r>
              <a:rPr lang="en-US" dirty="0"/>
              <a:t>, p</a:t>
            </a:r>
            <a:r>
              <a:rPr lang="en-US" baseline="-25000" dirty="0"/>
              <a:t>2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(a</a:t>
            </a:r>
            <a:r>
              <a:rPr lang="en-US" baseline="-25000" dirty="0"/>
              <a:t>3</a:t>
            </a:r>
            <a:r>
              <a:rPr lang="en-US" dirty="0"/>
              <a:t>, p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Examples: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(query, answer-passage)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(question, </a:t>
            </a:r>
            <a:r>
              <a:rPr lang="en-US" dirty="0" err="1"/>
              <a:t>duplicate_question</a:t>
            </a:r>
            <a:r>
              <a:rPr lang="en-US" dirty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(paper title, cited paper title)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(a</a:t>
            </a:r>
            <a:r>
              <a:rPr lang="en-US" baseline="-25000" dirty="0"/>
              <a:t>i</a:t>
            </a:r>
            <a:r>
              <a:rPr lang="en-US" dirty="0"/>
              <a:t>, p</a:t>
            </a:r>
            <a:r>
              <a:rPr lang="en-US" baseline="-25000" dirty="0"/>
              <a:t>i</a:t>
            </a:r>
            <a:r>
              <a:rPr lang="en-US" dirty="0"/>
              <a:t>) should be close in vector space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(a</a:t>
            </a:r>
            <a:r>
              <a:rPr lang="en-US" baseline="-25000" dirty="0"/>
              <a:t>i</a:t>
            </a:r>
            <a:r>
              <a:rPr lang="en-US" dirty="0"/>
              <a:t>, </a:t>
            </a:r>
            <a:r>
              <a:rPr lang="en-US" dirty="0" err="1"/>
              <a:t>p</a:t>
            </a:r>
            <a:r>
              <a:rPr lang="en-US" baseline="-25000" dirty="0" err="1"/>
              <a:t>j</a:t>
            </a:r>
            <a:r>
              <a:rPr lang="en-US" dirty="0"/>
              <a:t>) should be distant in vector space (</a:t>
            </a:r>
            <a:r>
              <a:rPr lang="en-US" dirty="0" err="1"/>
              <a:t>i</a:t>
            </a:r>
            <a:r>
              <a:rPr lang="en-US" dirty="0"/>
              <a:t> != j)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Unlikely that e.g. two randomly selected questions are similar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Also called “training with in-batch negatives”, </a:t>
            </a:r>
            <a:r>
              <a:rPr lang="en-US" dirty="0" err="1"/>
              <a:t>InfoNCE</a:t>
            </a:r>
            <a:r>
              <a:rPr lang="en-US" dirty="0"/>
              <a:t> or </a:t>
            </a:r>
            <a:r>
              <a:rPr lang="en-US" dirty="0" err="1"/>
              <a:t>NTXentLoss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C1FBAA-BFF2-4297-ADC5-B9A166DB0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Negative Ranking Loss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0786B149-FDEB-4336-BF83-37955F6E2A8B}"/>
              </a:ext>
            </a:extLst>
          </p:cNvPr>
          <p:cNvCxnSpPr>
            <a:cxnSpLocks/>
          </p:cNvCxnSpPr>
          <p:nvPr/>
        </p:nvCxnSpPr>
        <p:spPr>
          <a:xfrm>
            <a:off x="7972787" y="1347788"/>
            <a:ext cx="0" cy="2564056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A12091A0-0954-46AC-B846-6399F8D0A345}"/>
              </a:ext>
            </a:extLst>
          </p:cNvPr>
          <p:cNvCxnSpPr>
            <a:cxnSpLocks/>
          </p:cNvCxnSpPr>
          <p:nvPr/>
        </p:nvCxnSpPr>
        <p:spPr>
          <a:xfrm flipH="1">
            <a:off x="7972787" y="3911844"/>
            <a:ext cx="2721864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4AA08C9B-67E2-4B61-8777-850A49B73B84}"/>
              </a:ext>
            </a:extLst>
          </p:cNvPr>
          <p:cNvSpPr/>
          <p:nvPr/>
        </p:nvSpPr>
        <p:spPr>
          <a:xfrm>
            <a:off x="8424282" y="2106739"/>
            <a:ext cx="109726" cy="109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4FEA023-7E6E-45FE-9EB8-CEAD70B05C73}"/>
              </a:ext>
            </a:extLst>
          </p:cNvPr>
          <p:cNvSpPr/>
          <p:nvPr/>
        </p:nvSpPr>
        <p:spPr>
          <a:xfrm>
            <a:off x="9973797" y="2268867"/>
            <a:ext cx="109726" cy="109726"/>
          </a:xfrm>
          <a:prstGeom prst="ellipse">
            <a:avLst/>
          </a:prstGeom>
          <a:solidFill>
            <a:schemeClr val="accent4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49203CA-61D0-4B7F-A51E-120FA82B21DD}"/>
              </a:ext>
            </a:extLst>
          </p:cNvPr>
          <p:cNvSpPr/>
          <p:nvPr/>
        </p:nvSpPr>
        <p:spPr>
          <a:xfrm>
            <a:off x="9076163" y="1872256"/>
            <a:ext cx="109726" cy="109726"/>
          </a:xfrm>
          <a:prstGeom prst="ellipse">
            <a:avLst/>
          </a:prstGeom>
          <a:solidFill>
            <a:schemeClr val="accent4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C1E4578-5305-4224-A72B-2E720AA190F3}"/>
              </a:ext>
            </a:extLst>
          </p:cNvPr>
          <p:cNvSpPr/>
          <p:nvPr/>
        </p:nvSpPr>
        <p:spPr>
          <a:xfrm>
            <a:off x="9362442" y="3137544"/>
            <a:ext cx="109726" cy="109726"/>
          </a:xfrm>
          <a:prstGeom prst="ellipse">
            <a:avLst/>
          </a:prstGeom>
          <a:solidFill>
            <a:schemeClr val="accent4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73B6C3A-FC95-4258-8316-526F9EC18C2A}"/>
              </a:ext>
            </a:extLst>
          </p:cNvPr>
          <p:cNvSpPr/>
          <p:nvPr/>
        </p:nvSpPr>
        <p:spPr>
          <a:xfrm>
            <a:off x="8597024" y="3244738"/>
            <a:ext cx="109726" cy="109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611A23B-CFEE-4D4C-B2B5-15A87CB88A37}"/>
              </a:ext>
            </a:extLst>
          </p:cNvPr>
          <p:cNvSpPr/>
          <p:nvPr/>
        </p:nvSpPr>
        <p:spPr>
          <a:xfrm>
            <a:off x="10324317" y="2755075"/>
            <a:ext cx="109726" cy="109726"/>
          </a:xfrm>
          <a:prstGeom prst="ellipse">
            <a:avLst/>
          </a:prstGeom>
          <a:solidFill>
            <a:schemeClr val="accent4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B1DE032-3302-4D6C-A3EE-170780564CA9}"/>
              </a:ext>
            </a:extLst>
          </p:cNvPr>
          <p:cNvSpPr txBox="1"/>
          <p:nvPr/>
        </p:nvSpPr>
        <p:spPr>
          <a:xfrm>
            <a:off x="8129282" y="1785320"/>
            <a:ext cx="37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</a:t>
            </a:r>
            <a:r>
              <a:rPr lang="de-DE" baseline="-25000" dirty="0"/>
              <a:t>1</a:t>
            </a:r>
            <a:endParaRPr lang="en-US" baseline="-250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06B249C-2B67-4903-8233-9F8F8F5605AB}"/>
              </a:ext>
            </a:extLst>
          </p:cNvPr>
          <p:cNvSpPr txBox="1"/>
          <p:nvPr/>
        </p:nvSpPr>
        <p:spPr>
          <a:xfrm>
            <a:off x="8453555" y="333876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1</a:t>
            </a:r>
            <a:endParaRPr lang="en-US" baseline="-25000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3D2A048-A7DE-438A-B23F-0C4145614504}"/>
              </a:ext>
            </a:extLst>
          </p:cNvPr>
          <p:cNvCxnSpPr>
            <a:stCxn id="6" idx="7"/>
            <a:endCxn id="8" idx="1"/>
          </p:cNvCxnSpPr>
          <p:nvPr/>
        </p:nvCxnSpPr>
        <p:spPr>
          <a:xfrm flipV="1">
            <a:off x="8517939" y="1888325"/>
            <a:ext cx="574293" cy="234483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1BEEE88E-9C47-4424-B9FB-BDA272FCFF32}"/>
              </a:ext>
            </a:extLst>
          </p:cNvPr>
          <p:cNvCxnSpPr>
            <a:cxnSpLocks/>
            <a:stCxn id="6" idx="4"/>
            <a:endCxn id="10" idx="0"/>
          </p:cNvCxnSpPr>
          <p:nvPr/>
        </p:nvCxnSpPr>
        <p:spPr>
          <a:xfrm>
            <a:off x="8479145" y="2216465"/>
            <a:ext cx="172742" cy="1028273"/>
          </a:xfrm>
          <a:prstGeom prst="line">
            <a:avLst/>
          </a:prstGeom>
          <a:ln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37F490FA-F150-4F2C-8086-56C6CF158D82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8548118" y="2138002"/>
            <a:ext cx="1425679" cy="18572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43502565-F020-483D-BA16-2848A23806F7}"/>
              </a:ext>
            </a:extLst>
          </p:cNvPr>
          <p:cNvCxnSpPr>
            <a:cxnSpLocks/>
            <a:stCxn id="6" idx="6"/>
            <a:endCxn id="11" idx="2"/>
          </p:cNvCxnSpPr>
          <p:nvPr/>
        </p:nvCxnSpPr>
        <p:spPr>
          <a:xfrm>
            <a:off x="8534008" y="2161602"/>
            <a:ext cx="1790309" cy="648336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99AC884-8916-4317-A5CA-755CB82BB7E9}"/>
              </a:ext>
            </a:extLst>
          </p:cNvPr>
          <p:cNvCxnSpPr>
            <a:cxnSpLocks/>
            <a:stCxn id="6" idx="5"/>
            <a:endCxn id="9" idx="1"/>
          </p:cNvCxnSpPr>
          <p:nvPr/>
        </p:nvCxnSpPr>
        <p:spPr>
          <a:xfrm>
            <a:off x="8517939" y="2200396"/>
            <a:ext cx="860572" cy="95321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AA3DF17C-2D67-4631-BB20-58739600E199}"/>
              </a:ext>
            </a:extLst>
          </p:cNvPr>
          <p:cNvSpPr txBox="1"/>
          <p:nvPr/>
        </p:nvSpPr>
        <p:spPr>
          <a:xfrm>
            <a:off x="9333719" y="325830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2</a:t>
            </a:r>
            <a:endParaRPr lang="en-US" baseline="-250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648F9B1-3C22-4A25-BD58-44E7C62E1A8D}"/>
              </a:ext>
            </a:extLst>
          </p:cNvPr>
          <p:cNvSpPr txBox="1"/>
          <p:nvPr/>
        </p:nvSpPr>
        <p:spPr>
          <a:xfrm>
            <a:off x="8979988" y="154839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3</a:t>
            </a:r>
            <a:endParaRPr lang="en-US" baseline="-250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36164B4-0964-44C4-B855-605B4A773AFF}"/>
              </a:ext>
            </a:extLst>
          </p:cNvPr>
          <p:cNvSpPr txBox="1"/>
          <p:nvPr/>
        </p:nvSpPr>
        <p:spPr>
          <a:xfrm>
            <a:off x="9870847" y="187198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4</a:t>
            </a:r>
            <a:endParaRPr lang="en-US" baseline="-250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3CC44D2-D276-4709-B504-CC4F36EB1097}"/>
              </a:ext>
            </a:extLst>
          </p:cNvPr>
          <p:cNvSpPr txBox="1"/>
          <p:nvPr/>
        </p:nvSpPr>
        <p:spPr>
          <a:xfrm>
            <a:off x="10255889" y="246420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5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1395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186CA6-F552-47CA-8D31-3374128A5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Negative Ranking Loss </a:t>
            </a:r>
            <a:br>
              <a:rPr lang="en-US" dirty="0"/>
            </a:br>
            <a:r>
              <a:rPr lang="en-US" dirty="0"/>
              <a:t>Intuitive Explanation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7D921C-9198-4686-8B8B-FFB6B3AF0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788"/>
            <a:ext cx="10515600" cy="53547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: How many people live in Berlin?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: Around 3.5 million people live in Berlin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: Washington DC is the capital of the 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</a:t>
            </a:r>
            <a:r>
              <a:rPr lang="en-US" baseline="-25000" dirty="0"/>
              <a:t>3</a:t>
            </a:r>
            <a:r>
              <a:rPr lang="en-US" dirty="0"/>
              <a:t>: The 2021 Olympics are held in Japan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baseline="-25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Compute text embeddings &amp; compute similarities: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sim(a</a:t>
            </a:r>
            <a:r>
              <a:rPr lang="en-US" baseline="-25000" dirty="0"/>
              <a:t>1</a:t>
            </a:r>
            <a:r>
              <a:rPr lang="en-US" dirty="0"/>
              <a:t>, p</a:t>
            </a:r>
            <a:r>
              <a:rPr lang="en-US" baseline="-25000" dirty="0"/>
              <a:t>1</a:t>
            </a:r>
            <a:r>
              <a:rPr lang="en-US" dirty="0"/>
              <a:t>) = 0.5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sim(a</a:t>
            </a:r>
            <a:r>
              <a:rPr lang="en-US" baseline="-25000" dirty="0"/>
              <a:t>1</a:t>
            </a:r>
            <a:r>
              <a:rPr lang="en-US" dirty="0"/>
              <a:t>, p</a:t>
            </a:r>
            <a:r>
              <a:rPr lang="en-US" baseline="-25000" dirty="0"/>
              <a:t>2</a:t>
            </a:r>
            <a:r>
              <a:rPr lang="en-US" dirty="0"/>
              <a:t>) = 0.3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sim(a</a:t>
            </a:r>
            <a:r>
              <a:rPr lang="en-US" baseline="-25000" dirty="0"/>
              <a:t>1</a:t>
            </a:r>
            <a:r>
              <a:rPr lang="en-US" dirty="0"/>
              <a:t>, p</a:t>
            </a:r>
            <a:r>
              <a:rPr lang="en-US" baseline="-25000" dirty="0"/>
              <a:t>3</a:t>
            </a:r>
            <a:r>
              <a:rPr lang="en-US" dirty="0"/>
              <a:t>) = 0.1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See it as classification task and use Cross-Entropy Loss: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Prediction: [0.5, 0.3, 0.1]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Gold:           [   1,    0,     0]</a:t>
            </a:r>
          </a:p>
        </p:txBody>
      </p:sp>
    </p:spTree>
    <p:extLst>
      <p:ext uri="{BB962C8B-B14F-4D97-AF65-F5344CB8AC3E}">
        <p14:creationId xmlns:p14="http://schemas.microsoft.com/office/powerpoint/2010/main" val="990769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CACBBA9-2CE2-7172-B3A3-493B4BDEFB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Shortcomings in</a:t>
            </a:r>
            <a:br>
              <a:rPr lang="en-US" dirty="0"/>
            </a:br>
            <a:r>
              <a:rPr lang="en-US" dirty="0"/>
              <a:t>Semantic Search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46B270D2-ACC5-91D1-A351-5102FC2912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17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169DA1-49A2-2B32-A586-9C0EB7872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Fields of Issue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CABB3C-2603-84CA-3BA8-0D5CC4D3E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Keyword Search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Multiple Topics per text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Unknown Words / Domain Shift / Data Drift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Long Documents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82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501CF-286C-651E-3B56-7C0705FA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Search is bad at…	</a:t>
            </a:r>
            <a:r>
              <a:rPr lang="en-US" b="1" dirty="0"/>
              <a:t>Keyword Search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CED6EF-1B43-383E-998C-F598C2734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Search for phone number, ISBN, specific error code, quote…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Solution: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Combine keyword &amp; semantic search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6566D8-CA7E-C279-68C8-8985EB84D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584938"/>
            <a:ext cx="1916723" cy="19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08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6"/>
          <p:cNvSpPr txBox="1"/>
          <p:nvPr/>
        </p:nvSpPr>
        <p:spPr>
          <a:xfrm>
            <a:off x="609600" y="3252983"/>
            <a:ext cx="2341100" cy="2274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867" bIns="0" anchor="t" anchorCtr="0">
            <a:noAutofit/>
          </a:bodyPr>
          <a:lstStyle/>
          <a:p>
            <a:pPr defTabSz="1219170">
              <a:lnSpc>
                <a:spcPct val="115000"/>
              </a:lnSpc>
              <a:spcAft>
                <a:spcPts val="1333"/>
              </a:spcAft>
              <a:buClr>
                <a:srgbClr val="000000"/>
              </a:buClr>
            </a:pPr>
            <a:r>
              <a:rPr lang="en" sz="1867" b="1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World-class NLP  models</a:t>
            </a:r>
          </a:p>
          <a:p>
            <a:pPr defTabSz="1219170">
              <a:lnSpc>
                <a:spcPct val="115000"/>
              </a:lnSpc>
              <a:spcAft>
                <a:spcPts val="1333"/>
              </a:spcAft>
              <a:buClr>
                <a:srgbClr val="000000"/>
              </a:buClr>
            </a:pPr>
            <a:r>
              <a:rPr lang="en" sz="1867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- Text Generation</a:t>
            </a:r>
            <a:br>
              <a:rPr lang="en" sz="1867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867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- Classification</a:t>
            </a:r>
            <a:br>
              <a:rPr lang="en" sz="1867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867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- Embeddings</a:t>
            </a:r>
            <a:endParaRPr lang="en" sz="1867" b="1" kern="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defTabSz="1219170">
              <a:lnSpc>
                <a:spcPct val="115000"/>
              </a:lnSpc>
              <a:spcAft>
                <a:spcPts val="1333"/>
              </a:spcAft>
              <a:buClr>
                <a:srgbClr val="000000"/>
              </a:buClr>
            </a:pPr>
            <a:endParaRPr lang="en" sz="1867" kern="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01" name="Google Shape;601;p56"/>
          <p:cNvSpPr txBox="1"/>
          <p:nvPr/>
        </p:nvSpPr>
        <p:spPr>
          <a:xfrm>
            <a:off x="566367" y="744651"/>
            <a:ext cx="10094000" cy="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21900" bIns="0" anchor="t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</a:pPr>
            <a:r>
              <a:rPr lang="en" sz="2667" b="1" kern="0" dirty="0">
                <a:solidFill>
                  <a:srgbClr val="202124"/>
                </a:solidFill>
                <a:latin typeface="Proxima Nova"/>
                <a:ea typeface="Proxima Nova"/>
                <a:cs typeface="Proxima Nova"/>
                <a:sym typeface="Proxima Nova"/>
              </a:rPr>
              <a:t>Cohere bring the next generation of powerful NLP to developers and businesses of </a:t>
            </a:r>
            <a:r>
              <a:rPr lang="en" sz="2667" b="1" i="1" kern="0" dirty="0">
                <a:solidFill>
                  <a:srgbClr val="202124"/>
                </a:solidFill>
                <a:latin typeface="Proxima Nova"/>
                <a:ea typeface="Proxima Nova"/>
                <a:cs typeface="Proxima Nova"/>
                <a:sym typeface="Proxima Nova"/>
              </a:rPr>
              <a:t>all</a:t>
            </a:r>
            <a:r>
              <a:rPr lang="en" sz="2667" b="1" kern="0" dirty="0">
                <a:solidFill>
                  <a:srgbClr val="202124"/>
                </a:solidFill>
                <a:latin typeface="Proxima Nova"/>
                <a:ea typeface="Proxima Nova"/>
                <a:cs typeface="Proxima Nova"/>
                <a:sym typeface="Proxima Nova"/>
              </a:rPr>
              <a:t> sizes</a:t>
            </a:r>
            <a:endParaRPr sz="2667" b="1" kern="0" dirty="0">
              <a:solidFill>
                <a:srgbClr val="20212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02" name="Google Shape;602;p56"/>
          <p:cNvSpPr txBox="1"/>
          <p:nvPr/>
        </p:nvSpPr>
        <p:spPr>
          <a:xfrm>
            <a:off x="3457333" y="3253000"/>
            <a:ext cx="23276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867" bIns="0" anchor="t" anchorCtr="0">
            <a:noAutofit/>
          </a:bodyPr>
          <a:lstStyle/>
          <a:p>
            <a:pPr defTabSz="1219170">
              <a:lnSpc>
                <a:spcPct val="115000"/>
              </a:lnSpc>
              <a:spcAft>
                <a:spcPts val="1333"/>
              </a:spcAft>
              <a:buClr>
                <a:srgbClr val="000000"/>
              </a:buClr>
            </a:pPr>
            <a:r>
              <a:rPr lang="en" sz="1867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Ability to adapt to your dataset</a:t>
            </a:r>
            <a:endParaRPr sz="1867" kern="0" dirty="0">
              <a:solidFill>
                <a:srgbClr val="202124"/>
              </a:solidFill>
              <a:highlight>
                <a:srgbClr val="FBBC05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03" name="Google Shape;603;p56"/>
          <p:cNvSpPr txBox="1"/>
          <p:nvPr/>
        </p:nvSpPr>
        <p:spPr>
          <a:xfrm>
            <a:off x="8994833" y="3253000"/>
            <a:ext cx="29092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867" bIns="0" anchor="t" anchorCtr="0">
            <a:noAutofit/>
          </a:bodyPr>
          <a:lstStyle/>
          <a:p>
            <a:pPr defTabSz="1219170">
              <a:lnSpc>
                <a:spcPct val="115000"/>
              </a:lnSpc>
              <a:spcAft>
                <a:spcPts val="1333"/>
              </a:spcAft>
              <a:buClr>
                <a:srgbClr val="000000"/>
              </a:buClr>
            </a:pPr>
            <a:r>
              <a:rPr lang="en" sz="1867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Speed-Optimized</a:t>
            </a:r>
            <a:endParaRPr sz="1867" kern="0" dirty="0">
              <a:solidFill>
                <a:srgbClr val="202124"/>
              </a:solidFill>
              <a:highlight>
                <a:srgbClr val="FBBC05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04" name="Google Shape;604;p56"/>
          <p:cNvSpPr txBox="1"/>
          <p:nvPr/>
        </p:nvSpPr>
        <p:spPr>
          <a:xfrm>
            <a:off x="6354168" y="3266800"/>
            <a:ext cx="23276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867" bIns="0" anchor="t" anchorCtr="0">
            <a:noAutofit/>
          </a:bodyPr>
          <a:lstStyle/>
          <a:p>
            <a:pPr defTabSz="1219170">
              <a:lnSpc>
                <a:spcPct val="115000"/>
              </a:lnSpc>
              <a:spcAft>
                <a:spcPts val="1333"/>
              </a:spcAft>
              <a:buClr>
                <a:srgbClr val="000000"/>
              </a:buClr>
            </a:pPr>
            <a:r>
              <a:rPr lang="en" sz="1867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Pay-as-you-go API</a:t>
            </a:r>
            <a:endParaRPr sz="1867" kern="0" dirty="0">
              <a:solidFill>
                <a:srgbClr val="202124"/>
              </a:solidFill>
              <a:highlight>
                <a:srgbClr val="FBBC05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05" name="Google Shape;60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4419" y="5527265"/>
            <a:ext cx="3461963" cy="11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56"/>
          <p:cNvSpPr/>
          <p:nvPr/>
        </p:nvSpPr>
        <p:spPr>
          <a:xfrm>
            <a:off x="914400" y="1947584"/>
            <a:ext cx="921600" cy="921600"/>
          </a:xfrm>
          <a:prstGeom prst="ellipse">
            <a:avLst/>
          </a:prstGeom>
          <a:solidFill>
            <a:srgbClr val="92CBC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7" name="Google Shape;607;p56"/>
          <p:cNvSpPr/>
          <p:nvPr/>
        </p:nvSpPr>
        <p:spPr>
          <a:xfrm>
            <a:off x="3762135" y="1947584"/>
            <a:ext cx="921600" cy="921600"/>
          </a:xfrm>
          <a:prstGeom prst="ellipse">
            <a:avLst/>
          </a:prstGeom>
          <a:solidFill>
            <a:srgbClr val="9F9C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8" name="Google Shape;608;p56"/>
          <p:cNvSpPr/>
          <p:nvPr/>
        </p:nvSpPr>
        <p:spPr>
          <a:xfrm>
            <a:off x="6596368" y="1947584"/>
            <a:ext cx="921600" cy="921600"/>
          </a:xfrm>
          <a:prstGeom prst="ellipse">
            <a:avLst/>
          </a:prstGeom>
          <a:solidFill>
            <a:srgbClr val="0001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9" name="Google Shape;609;p56"/>
          <p:cNvSpPr/>
          <p:nvPr/>
        </p:nvSpPr>
        <p:spPr>
          <a:xfrm>
            <a:off x="9299635" y="1947584"/>
            <a:ext cx="921600" cy="9216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10" name="Google Shape;610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8100" y="2191301"/>
            <a:ext cx="434200" cy="4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04802" y="2176467"/>
            <a:ext cx="504733" cy="504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5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50135" y="2135601"/>
            <a:ext cx="545600" cy="5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73184" y="211328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5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2</a:t>
            </a:fld>
            <a:endParaRPr ker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501CF-286C-651E-3B56-7C0705FA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Multiple Topics per Text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00A316B-6C77-DD39-20B6-19AB37656F60}"/>
              </a:ext>
            </a:extLst>
          </p:cNvPr>
          <p:cNvSpPr/>
          <p:nvPr/>
        </p:nvSpPr>
        <p:spPr>
          <a:xfrm>
            <a:off x="973015" y="1852246"/>
            <a:ext cx="246185" cy="257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2B12288-E676-A1C8-DF6A-4F2C1FC1FFD7}"/>
              </a:ext>
            </a:extLst>
          </p:cNvPr>
          <p:cNvSpPr txBox="1"/>
          <p:nvPr/>
        </p:nvSpPr>
        <p:spPr>
          <a:xfrm>
            <a:off x="1219200" y="1796534"/>
            <a:ext cx="311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Bananas are the most sold fruit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4932C27-DF14-282E-A3E2-472EC8FC14CE}"/>
              </a:ext>
            </a:extLst>
          </p:cNvPr>
          <p:cNvSpPr/>
          <p:nvPr/>
        </p:nvSpPr>
        <p:spPr>
          <a:xfrm>
            <a:off x="7241554" y="5404338"/>
            <a:ext cx="246185" cy="257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7887393-64AB-74E7-A0E7-C1BF4F0BF369}"/>
              </a:ext>
            </a:extLst>
          </p:cNvPr>
          <p:cNvSpPr txBox="1"/>
          <p:nvPr/>
        </p:nvSpPr>
        <p:spPr>
          <a:xfrm>
            <a:off x="7487739" y="5348626"/>
            <a:ext cx="425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Facebook was founded by Mark Zuckerberg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D45F4F7-1C4C-BCB6-A9BC-AFC72F6E7E69}"/>
              </a:ext>
            </a:extLst>
          </p:cNvPr>
          <p:cNvSpPr txBox="1"/>
          <p:nvPr/>
        </p:nvSpPr>
        <p:spPr>
          <a:xfrm>
            <a:off x="3772281" y="3312650"/>
            <a:ext cx="425494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Bananas are the most sold fruit. Facebook was founded by Mark Zuckerberg.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81C67A6-3205-45FA-89E3-101211247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668" y="2666318"/>
            <a:ext cx="646332" cy="6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04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EABE25-D8AA-A759-ABC5-A21D762DA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0" y="0"/>
            <a:ext cx="11371381" cy="1325563"/>
          </a:xfrm>
        </p:spPr>
        <p:txBody>
          <a:bodyPr/>
          <a:lstStyle/>
          <a:p>
            <a:r>
              <a:rPr lang="en-US" dirty="0"/>
              <a:t>Encoding Multiple Topics – Avg. Embeddings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ABCA363-7559-B255-2E2B-6D3EA7E9F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6391" r="7923" b="5264"/>
          <a:stretch/>
        </p:blipFill>
        <p:spPr bwMode="auto">
          <a:xfrm>
            <a:off x="105511" y="1083737"/>
            <a:ext cx="8629966" cy="542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DA2D197-623D-004F-DD92-B4D627D65EDF}"/>
              </a:ext>
            </a:extLst>
          </p:cNvPr>
          <p:cNvSpPr txBox="1"/>
          <p:nvPr/>
        </p:nvSpPr>
        <p:spPr>
          <a:xfrm>
            <a:off x="8735477" y="1325563"/>
            <a:ext cx="2917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AVG(color, charger) = kit</a:t>
            </a:r>
          </a:p>
        </p:txBody>
      </p:sp>
    </p:spTree>
    <p:extLst>
      <p:ext uri="{BB962C8B-B14F-4D97-AF65-F5344CB8AC3E}">
        <p14:creationId xmlns:p14="http://schemas.microsoft.com/office/powerpoint/2010/main" val="946004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38E9E-8DBA-F91A-9DC5-019A37E77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Example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19BFBC-3187-4456-87FC-273DE53E7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“Bananas are the most sold fruit. Facebook was founded by Mark Zuckerberg. My favorite game is Counter Strike. 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Matching questions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0.55 “Who are Facebook's biggest competitors?”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0.46 “What is the best board game ever?”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0.45 “What are the best Asian snacks you can buy on Amazon?”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0.44 “Who founded Facebook”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Semantic search works best with 1 topic per text / vector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260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2EC5D-A026-8AD8-C7E5-91A11ECCB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500"/>
            <a:ext cx="1108165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Challenge of Unknown Words for Dense Bi-Encoders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A32D18-228B-73E0-FF00-3CB6920D5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23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73F11F8-2E67-2AFA-A463-340932FB6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6391" r="7923" b="5264"/>
          <a:stretch/>
        </p:blipFill>
        <p:spPr bwMode="auto">
          <a:xfrm>
            <a:off x="3864429" y="1142999"/>
            <a:ext cx="8142514" cy="511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1E2A918-472F-BB85-7D2A-A8651C740183}"/>
              </a:ext>
            </a:extLst>
          </p:cNvPr>
          <p:cNvSpPr txBox="1"/>
          <p:nvPr/>
        </p:nvSpPr>
        <p:spPr>
          <a:xfrm>
            <a:off x="1132114" y="1861457"/>
            <a:ext cx="178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BigBirdPegasus</a:t>
            </a:r>
            <a:r>
              <a:rPr lang="en-US" dirty="0"/>
              <a:t>”</a:t>
            </a:r>
          </a:p>
        </p:txBody>
      </p:sp>
      <p:sp>
        <p:nvSpPr>
          <p:cNvPr id="7" name="Rechteck 3">
            <a:extLst>
              <a:ext uri="{FF2B5EF4-FFF2-40B4-BE49-F238E27FC236}">
                <a16:creationId xmlns:a16="http://schemas.microsoft.com/office/drawing/2014/main" id="{B9D33083-E7F1-0C7A-98D4-88836175F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95509"/>
            <a:ext cx="1404641" cy="7139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19" rIns="91441" bIns="45719" numCol="1" anchor="ctr" anchorCtr="0" compatLnSpc="1">
            <a:prstTxWarp prst="textNoShape">
              <a:avLst/>
            </a:prstTxWarp>
          </a:bodyPr>
          <a:lstStyle/>
          <a:p>
            <a:pPr algn="ctr" defTabSz="914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Dense</a:t>
            </a:r>
            <a:r>
              <a:rPr lang="de-DE" alt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Encoder</a:t>
            </a:r>
            <a:endParaRPr lang="de-DE" altLang="de-DE" sz="4000" dirty="0">
              <a:latin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CD12F2D-6671-755A-BCDE-8873FACFF1BD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2226321" y="2230789"/>
            <a:ext cx="1" cy="5647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D530E99-6087-C30A-B258-A3FEE6CA304D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928642" y="3152496"/>
            <a:ext cx="9357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7DBEA3A-EE84-12A7-B7B0-54DCD27A0D7E}"/>
              </a:ext>
            </a:extLst>
          </p:cNvPr>
          <p:cNvSpPr txBox="1"/>
          <p:nvPr/>
        </p:nvSpPr>
        <p:spPr>
          <a:xfrm>
            <a:off x="349249" y="6480651"/>
            <a:ext cx="5158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Img</a:t>
            </a:r>
            <a:r>
              <a:rPr lang="en-US" sz="1200" dirty="0"/>
              <a:t>: https://www.shanelynn.ie/get-busy-with-word-embeddings-introduction/ 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3DF40438-3A55-6446-E58B-237CC3FB920C}"/>
              </a:ext>
            </a:extLst>
          </p:cNvPr>
          <p:cNvCxnSpPr>
            <a:cxnSpLocks/>
          </p:cNvCxnSpPr>
          <p:nvPr/>
        </p:nvCxnSpPr>
        <p:spPr>
          <a:xfrm>
            <a:off x="2226321" y="3509483"/>
            <a:ext cx="0" cy="5182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D5E46EBE-B4F2-344E-FC8B-514D6A612A5F}"/>
              </a:ext>
            </a:extLst>
          </p:cNvPr>
          <p:cNvSpPr txBox="1"/>
          <p:nvPr/>
        </p:nvSpPr>
        <p:spPr>
          <a:xfrm>
            <a:off x="1306288" y="4267200"/>
            <a:ext cx="2122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 err="1"/>
              <a:t>bigboss</a:t>
            </a:r>
            <a:endParaRPr lang="en-US" dirty="0"/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bigdata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err="1"/>
              <a:t>bigass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2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7E576-A5D6-4904-8A8E-1AF95C5BA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Bi-Encoders and the Curse of the Unknowns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F306D9-16C7-424C-92F1-02CC07644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062"/>
            <a:ext cx="10515600" cy="5270049"/>
          </a:xfrm>
        </p:spPr>
        <p:txBody>
          <a:bodyPr>
            <a:normAutofit/>
          </a:bodyPr>
          <a:lstStyle/>
          <a:p>
            <a:r>
              <a:rPr lang="en-US" dirty="0"/>
              <a:t>How do Bi-Encoders handle unknown words?</a:t>
            </a:r>
          </a:p>
          <a:p>
            <a:pPr lvl="1"/>
            <a:r>
              <a:rPr lang="en-US" dirty="0"/>
              <a:t>Not seen during pre-training</a:t>
            </a:r>
          </a:p>
          <a:p>
            <a:pPr lvl="1"/>
            <a:r>
              <a:rPr lang="en-US" dirty="0"/>
              <a:t>Not seen during fine-tuning</a:t>
            </a:r>
          </a:p>
          <a:p>
            <a:r>
              <a:rPr lang="en-US" dirty="0"/>
              <a:t>Where to put these words in a vector space?</a:t>
            </a:r>
          </a:p>
          <a:p>
            <a:pPr lvl="1"/>
            <a:r>
              <a:rPr lang="en-US" dirty="0" err="1"/>
              <a:t>BigBirdPegasus</a:t>
            </a:r>
            <a:r>
              <a:rPr lang="en-US" dirty="0"/>
              <a:t> / </a:t>
            </a:r>
            <a:r>
              <a:rPr lang="en-US" dirty="0" err="1"/>
              <a:t>Clexchain</a:t>
            </a:r>
            <a:r>
              <a:rPr lang="en-US" dirty="0"/>
              <a:t> / </a:t>
            </a:r>
            <a:r>
              <a:rPr lang="en-US" dirty="0" err="1"/>
              <a:t>Forwrd</a:t>
            </a:r>
            <a:r>
              <a:rPr lang="en-US" dirty="0"/>
              <a:t> / 0xc004f213</a:t>
            </a:r>
          </a:p>
          <a:p>
            <a:r>
              <a:rPr lang="en-US" dirty="0"/>
              <a:t>Dense Bi-Encoders: Try to infer meaning from word form</a:t>
            </a:r>
          </a:p>
          <a:p>
            <a:r>
              <a:rPr lang="en-US" dirty="0"/>
              <a:t>Big challenge: Synonyms &amp; related terms</a:t>
            </a:r>
          </a:p>
          <a:p>
            <a:pPr lvl="1"/>
            <a:r>
              <a:rPr lang="en-US" dirty="0"/>
              <a:t>Corona Virus </a:t>
            </a:r>
            <a:r>
              <a:rPr lang="en-US" dirty="0">
                <a:sym typeface="Wingdings" panose="05000000000000000000" pitchFamily="2" charset="2"/>
              </a:rPr>
              <a:t> COVID-19  SARS-Cov-2</a:t>
            </a:r>
            <a:endParaRPr lang="en-US" dirty="0"/>
          </a:p>
          <a:p>
            <a:pPr lvl="1"/>
            <a:r>
              <a:rPr lang="en-US" dirty="0"/>
              <a:t>Q: “Which vision transformer model is the best?”</a:t>
            </a:r>
            <a:br>
              <a:rPr lang="en-US" dirty="0"/>
            </a:br>
            <a:r>
              <a:rPr lang="en-US" dirty="0"/>
              <a:t>A: “</a:t>
            </a:r>
            <a:r>
              <a:rPr lang="en-US" dirty="0" err="1"/>
              <a:t>ViT</a:t>
            </a:r>
            <a:r>
              <a:rPr lang="en-US" dirty="0"/>
              <a:t> has been doing great in our experiments”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A41B1C-1521-4274-98A0-9C27DD58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3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EC251-7ADD-484E-8D6C-49B144B88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15500"/>
            <a:ext cx="8976360" cy="1325563"/>
          </a:xfrm>
        </p:spPr>
        <p:txBody>
          <a:bodyPr/>
          <a:lstStyle/>
          <a:p>
            <a:r>
              <a:rPr lang="en-US" dirty="0"/>
              <a:t>BEIR – Benchmarking IR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AA056A2-2261-424E-B8D6-5C416208D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57" y="15500"/>
            <a:ext cx="1418180" cy="1325564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C47FC3D-C950-4008-9C43-DB01FF921DD8}"/>
              </a:ext>
            </a:extLst>
          </p:cNvPr>
          <p:cNvSpPr txBox="1"/>
          <p:nvPr/>
        </p:nvSpPr>
        <p:spPr>
          <a:xfrm>
            <a:off x="2804106" y="6202461"/>
            <a:ext cx="9321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BEIR: A Heterogenous Benchmark for Zero-shot Evaluation of Information Retrieval Models, https://arxiv.org/abs/2104.08663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65E3048-B7FA-443D-8AD1-6108CF425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7392"/>
            <a:ext cx="12192000" cy="3783215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2EBEE48-B321-46AF-AD34-61AB61F24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51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D38FF-FDBA-4B01-AD95-D1B52CB2E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Bi-Encoders vs Lexical Search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6BC96E-99AA-4C90-928D-F272E593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DC3B6827-08F6-41E1-B73F-B04762CFDFA6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1839806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88430549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3778360465"/>
                    </a:ext>
                  </a:extLst>
                </a:gridCol>
                <a:gridCol w="2584450">
                  <a:extLst>
                    <a:ext uri="{9D8B030D-6E8A-4147-A177-3AD203B41FA5}">
                      <a16:colId xmlns:a16="http://schemas.microsoft.com/office/drawing/2014/main" val="14693342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12969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BM25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Dense Model (TAS-B)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615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371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BioASQ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444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SCIDOCS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42753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3747A9EB-D1BD-46EF-8FCB-9E837867CFC8}"/>
              </a:ext>
            </a:extLst>
          </p:cNvPr>
          <p:cNvSpPr txBox="1"/>
          <p:nvPr/>
        </p:nvSpPr>
        <p:spPr>
          <a:xfrm>
            <a:off x="1257300" y="4354830"/>
            <a:ext cx="905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BM25 was better on 10 / 18 datasets</a:t>
            </a:r>
          </a:p>
        </p:txBody>
      </p:sp>
    </p:spTree>
    <p:extLst>
      <p:ext uri="{BB962C8B-B14F-4D97-AF65-F5344CB8AC3E}">
        <p14:creationId xmlns:p14="http://schemas.microsoft.com/office/powerpoint/2010/main" val="1715860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09CE7E-B77C-3488-D5F6-47A09028F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 != Real Documents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104D2B-69B7-3E0B-4022-8FCB23E8D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BERT can only encode 512 word pieces (~300 words)</a:t>
            </a:r>
          </a:p>
          <a:p>
            <a:pPr lvl="1"/>
            <a:r>
              <a:rPr lang="en-US" dirty="0"/>
              <a:t>Some bi-encoders can only encode 128 word pieces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6CFBBC-3CEB-3330-323C-BB6686E29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27</a:t>
            </a:fld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4B4005C-8D94-2C80-C91D-627B7B63B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00362"/>
            <a:ext cx="4248150" cy="36385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E50D01E-BE4C-2312-B0AE-E846AEACB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115" y="2666626"/>
            <a:ext cx="4636970" cy="344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8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56B35E-31E2-89CA-817C-850C981D0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Generation of Semantic Search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5497BE2-5F3C-F51D-C882-CEA2A46EC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Sparse Embeddings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Multi-Embedding Approaches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2DFD13-647B-98EF-4612-8C770C1A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2" descr="clustered">
            <a:extLst>
              <a:ext uri="{FF2B5EF4-FFF2-40B4-BE49-F238E27FC236}">
                <a16:creationId xmlns:a16="http://schemas.microsoft.com/office/drawing/2014/main" id="{5C8F096D-F5C4-B0BC-55D1-A4C86D3FF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1" b="50902"/>
          <a:stretch/>
        </p:blipFill>
        <p:spPr bwMode="auto">
          <a:xfrm>
            <a:off x="1650705" y="2054652"/>
            <a:ext cx="4131019" cy="116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8134085-6E92-8A23-F1CF-1EA3C4CB0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179" y="4064958"/>
            <a:ext cx="2847472" cy="243886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28533E91-C039-9AC3-D02F-8DD51FF1BCA9}"/>
              </a:ext>
            </a:extLst>
          </p:cNvPr>
          <p:cNvCxnSpPr>
            <a:cxnSpLocks/>
          </p:cNvCxnSpPr>
          <p:nvPr/>
        </p:nvCxnSpPr>
        <p:spPr>
          <a:xfrm>
            <a:off x="6096000" y="4642338"/>
            <a:ext cx="0" cy="1815186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73D15BFC-6A52-221E-5CBF-F313EC5C7097}"/>
              </a:ext>
            </a:extLst>
          </p:cNvPr>
          <p:cNvCxnSpPr>
            <a:cxnSpLocks/>
          </p:cNvCxnSpPr>
          <p:nvPr/>
        </p:nvCxnSpPr>
        <p:spPr>
          <a:xfrm flipH="1">
            <a:off x="6096000" y="6457524"/>
            <a:ext cx="2721864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5AE1BEE5-41A9-90DA-8659-2C4E45996D38}"/>
              </a:ext>
            </a:extLst>
          </p:cNvPr>
          <p:cNvSpPr/>
          <p:nvPr/>
        </p:nvSpPr>
        <p:spPr>
          <a:xfrm>
            <a:off x="6885432" y="5042564"/>
            <a:ext cx="109726" cy="109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9ED71AFF-7299-59E7-3949-20509041ABB1}"/>
              </a:ext>
            </a:extLst>
          </p:cNvPr>
          <p:cNvSpPr/>
          <p:nvPr/>
        </p:nvSpPr>
        <p:spPr>
          <a:xfrm>
            <a:off x="6995158" y="5509255"/>
            <a:ext cx="109726" cy="109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26AD57A3-9540-93A7-FC00-3A06E01A2840}"/>
              </a:ext>
            </a:extLst>
          </p:cNvPr>
          <p:cNvSpPr/>
          <p:nvPr/>
        </p:nvSpPr>
        <p:spPr>
          <a:xfrm>
            <a:off x="7790688" y="5693658"/>
            <a:ext cx="109726" cy="109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4BDFF07C-BD24-6382-8827-1EFE018ECDC9}"/>
              </a:ext>
            </a:extLst>
          </p:cNvPr>
          <p:cNvSpPr/>
          <p:nvPr/>
        </p:nvSpPr>
        <p:spPr>
          <a:xfrm>
            <a:off x="7458456" y="5149244"/>
            <a:ext cx="109726" cy="109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C472A4F-C089-38D6-EF35-EEB5754F6687}"/>
              </a:ext>
            </a:extLst>
          </p:cNvPr>
          <p:cNvSpPr/>
          <p:nvPr/>
        </p:nvSpPr>
        <p:spPr>
          <a:xfrm>
            <a:off x="7568182" y="5615935"/>
            <a:ext cx="109726" cy="109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85B10B66-E625-9668-D95D-76875FAB389E}"/>
              </a:ext>
            </a:extLst>
          </p:cNvPr>
          <p:cNvSpPr/>
          <p:nvPr/>
        </p:nvSpPr>
        <p:spPr>
          <a:xfrm>
            <a:off x="6501384" y="5097428"/>
            <a:ext cx="109726" cy="109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A33B47B9-7CC9-977A-1772-518A9A40A8F0}"/>
              </a:ext>
            </a:extLst>
          </p:cNvPr>
          <p:cNvSpPr/>
          <p:nvPr/>
        </p:nvSpPr>
        <p:spPr>
          <a:xfrm>
            <a:off x="6653784" y="5249828"/>
            <a:ext cx="109726" cy="109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217DBB3C-2222-ADED-C62F-ACCFE47DCB2B}"/>
              </a:ext>
            </a:extLst>
          </p:cNvPr>
          <p:cNvSpPr/>
          <p:nvPr/>
        </p:nvSpPr>
        <p:spPr>
          <a:xfrm>
            <a:off x="6763510" y="5716519"/>
            <a:ext cx="109726" cy="109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A3A7ADB4-E8F9-1975-6D78-2CE85913D4C5}"/>
              </a:ext>
            </a:extLst>
          </p:cNvPr>
          <p:cNvSpPr/>
          <p:nvPr/>
        </p:nvSpPr>
        <p:spPr>
          <a:xfrm>
            <a:off x="7632192" y="5955786"/>
            <a:ext cx="109726" cy="109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BE06A110-E523-8F30-A74A-CAE2E8551724}"/>
              </a:ext>
            </a:extLst>
          </p:cNvPr>
          <p:cNvSpPr/>
          <p:nvPr/>
        </p:nvSpPr>
        <p:spPr>
          <a:xfrm>
            <a:off x="7299960" y="5411372"/>
            <a:ext cx="109726" cy="109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4F453B42-D6BB-C4FC-886E-3065923801EE}"/>
              </a:ext>
            </a:extLst>
          </p:cNvPr>
          <p:cNvSpPr/>
          <p:nvPr/>
        </p:nvSpPr>
        <p:spPr>
          <a:xfrm>
            <a:off x="7409686" y="5878063"/>
            <a:ext cx="109726" cy="109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4DDD5B49-09A0-E47E-E992-324FE24FD864}"/>
              </a:ext>
            </a:extLst>
          </p:cNvPr>
          <p:cNvSpPr/>
          <p:nvPr/>
        </p:nvSpPr>
        <p:spPr>
          <a:xfrm>
            <a:off x="8068056" y="5676548"/>
            <a:ext cx="109726" cy="109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F09E915A-E5AD-4043-775F-B75613369404}"/>
              </a:ext>
            </a:extLst>
          </p:cNvPr>
          <p:cNvSpPr/>
          <p:nvPr/>
        </p:nvSpPr>
        <p:spPr>
          <a:xfrm>
            <a:off x="8220456" y="5828948"/>
            <a:ext cx="109726" cy="109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A863C92C-07CE-6D63-786B-EEB653BE7D08}"/>
              </a:ext>
            </a:extLst>
          </p:cNvPr>
          <p:cNvSpPr/>
          <p:nvPr/>
        </p:nvSpPr>
        <p:spPr>
          <a:xfrm>
            <a:off x="8150350" y="5268118"/>
            <a:ext cx="109726" cy="109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feil: nach rechts 39">
            <a:extLst>
              <a:ext uri="{FF2B5EF4-FFF2-40B4-BE49-F238E27FC236}">
                <a16:creationId xmlns:a16="http://schemas.microsoft.com/office/drawing/2014/main" id="{F3B7272C-9B5B-40C1-E9D1-69C8C290332B}"/>
              </a:ext>
            </a:extLst>
          </p:cNvPr>
          <p:cNvSpPr/>
          <p:nvPr/>
        </p:nvSpPr>
        <p:spPr>
          <a:xfrm>
            <a:off x="4300120" y="5149244"/>
            <a:ext cx="1390497" cy="56727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nhaltsplatzhalter 5">
            <a:extLst>
              <a:ext uri="{FF2B5EF4-FFF2-40B4-BE49-F238E27FC236}">
                <a16:creationId xmlns:a16="http://schemas.microsoft.com/office/drawing/2014/main" id="{4950EEE2-B275-0406-9325-740997F8583C}"/>
              </a:ext>
            </a:extLst>
          </p:cNvPr>
          <p:cNvSpPr txBox="1">
            <a:spLocks/>
          </p:cNvSpPr>
          <p:nvPr/>
        </p:nvSpPr>
        <p:spPr>
          <a:xfrm>
            <a:off x="6672285" y="1469863"/>
            <a:ext cx="3629955" cy="483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Hybrid Embeddings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9CB2D-7CD9-4EAA-930E-7581EB654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Embeddings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080A17-25F0-4ADF-9ABF-6D64A8A9E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104" y="1087942"/>
            <a:ext cx="6692155" cy="53768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Project BERT output to a sparse vector of BERT vocab size</a:t>
            </a:r>
          </a:p>
          <a:p>
            <a:endParaRPr lang="en-US" dirty="0"/>
          </a:p>
          <a:p>
            <a:r>
              <a:rPr lang="en-US" dirty="0"/>
              <a:t>“How to learn Python”</a:t>
            </a:r>
          </a:p>
          <a:p>
            <a:pPr lvl="1"/>
            <a:r>
              <a:rPr lang="en-US" dirty="0"/>
              <a:t>python:2.7, guide: 2.0, learn: 1.9, {:1.6, teach:1.5</a:t>
            </a:r>
          </a:p>
          <a:p>
            <a:pPr lvl="1"/>
            <a:endParaRPr lang="en-US" dirty="0"/>
          </a:p>
          <a:p>
            <a:r>
              <a:rPr lang="en-US" dirty="0"/>
              <a:t>Can add new (related) words (</a:t>
            </a:r>
            <a:r>
              <a:rPr lang="en-US" i="1" dirty="0"/>
              <a:t>guide</a:t>
            </a:r>
            <a:r>
              <a:rPr lang="en-US" dirty="0"/>
              <a:t>) </a:t>
            </a:r>
          </a:p>
          <a:p>
            <a:r>
              <a:rPr lang="en-US" dirty="0"/>
              <a:t>Some dimensions are hard to interpret (</a:t>
            </a:r>
            <a:r>
              <a:rPr lang="en-US" i="1" dirty="0"/>
              <a:t>{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actual requirement that the 30k dims make sense</a:t>
            </a:r>
          </a:p>
          <a:p>
            <a:r>
              <a:rPr lang="en-US" dirty="0"/>
              <a:t>It is a bag-of-words - No word order</a:t>
            </a:r>
          </a:p>
          <a:p>
            <a:pPr lvl="1"/>
            <a:r>
              <a:rPr lang="en-US" dirty="0"/>
              <a:t>Flight London to Paris </a:t>
            </a:r>
            <a:r>
              <a:rPr lang="en-US" dirty="0">
                <a:sym typeface="Wingdings" panose="05000000000000000000" pitchFamily="2" charset="2"/>
              </a:rPr>
              <a:t> Flight Paris to London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hteck 3">
            <a:extLst>
              <a:ext uri="{FF2B5EF4-FFF2-40B4-BE49-F238E27FC236}">
                <a16:creationId xmlns:a16="http://schemas.microsoft.com/office/drawing/2014/main" id="{B138FF15-C90C-3A36-3640-A5DAF70A5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9013" y="4758529"/>
            <a:ext cx="1544618" cy="5826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19" rIns="91441" bIns="45719" numCol="1" anchor="ctr" anchorCtr="0" compatLnSpc="1">
            <a:prstTxWarp prst="textNoShape">
              <a:avLst/>
            </a:prstTxWarp>
          </a:bodyPr>
          <a:lstStyle/>
          <a:p>
            <a:pPr algn="ctr" defTabSz="914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</a:t>
            </a:r>
            <a:endParaRPr lang="de-DE" altLang="de-DE" sz="4000" dirty="0">
              <a:latin typeface="Arial" panose="020B0604020202020204" pitchFamily="34" charset="0"/>
            </a:endParaRPr>
          </a:p>
        </p:txBody>
      </p:sp>
      <p:sp>
        <p:nvSpPr>
          <p:cNvPr id="7" name="Rechteck 2">
            <a:extLst>
              <a:ext uri="{FF2B5EF4-FFF2-40B4-BE49-F238E27FC236}">
                <a16:creationId xmlns:a16="http://schemas.microsoft.com/office/drawing/2014/main" id="{EC59C4A1-501E-469E-54CC-2BFAE40AA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9012" y="3932899"/>
            <a:ext cx="1544619" cy="5826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19" rIns="91441" bIns="45719" numCol="1" anchor="ctr" anchorCtr="0" compatLnSpc="1">
            <a:prstTxWarp prst="textNoShape">
              <a:avLst/>
            </a:prstTxWarp>
          </a:bodyPr>
          <a:lstStyle/>
          <a:p>
            <a:pPr algn="ctr" defTabSz="914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Projection</a:t>
            </a:r>
            <a:endParaRPr lang="de-DE" altLang="de-DE" sz="4000" dirty="0">
              <a:latin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1780DD0A-420F-DDE5-A5B0-535664125D87}"/>
              </a:ext>
            </a:extLst>
          </p:cNvPr>
          <p:cNvCxnSpPr>
            <a:cxnSpLocks/>
            <a:stCxn id="11" idx="0"/>
            <a:endCxn id="5" idx="2"/>
          </p:cNvCxnSpPr>
          <p:nvPr/>
        </p:nvCxnSpPr>
        <p:spPr>
          <a:xfrm flipV="1">
            <a:off x="3141321" y="5341186"/>
            <a:ext cx="1" cy="327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45825809-5523-EC8C-E980-ACF3400E74BE}"/>
              </a:ext>
            </a:extLst>
          </p:cNvPr>
          <p:cNvCxnSpPr>
            <a:cxnSpLocks/>
            <a:stCxn id="5" idx="0"/>
            <a:endCxn id="7" idx="2"/>
          </p:cNvCxnSpPr>
          <p:nvPr/>
        </p:nvCxnSpPr>
        <p:spPr>
          <a:xfrm flipV="1">
            <a:off x="3141322" y="4515557"/>
            <a:ext cx="0" cy="24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5871974A-F6A1-37E0-C40F-5363F391DF1F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3141322" y="3574164"/>
            <a:ext cx="0" cy="358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hteck 5">
            <a:extLst>
              <a:ext uri="{FF2B5EF4-FFF2-40B4-BE49-F238E27FC236}">
                <a16:creationId xmlns:a16="http://schemas.microsoft.com/office/drawing/2014/main" id="{D5930A1E-01E7-6570-391C-35326697F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4500" y="5668962"/>
            <a:ext cx="1213642" cy="5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19" rIns="91441" bIns="45719" numCol="1" anchor="ctr" anchorCtr="0" compatLnSpc="1">
            <a:prstTxWarp prst="textNoShape">
              <a:avLst/>
            </a:prstTxWarp>
          </a:bodyPr>
          <a:lstStyle/>
          <a:p>
            <a:pPr algn="ctr" defTabSz="914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Query</a:t>
            </a:r>
            <a:endParaRPr lang="de-DE" altLang="de-DE" sz="4000" i="1" dirty="0">
              <a:latin typeface="Arial" panose="020B0604020202020204" pitchFamily="34" charset="0"/>
            </a:endParaRPr>
          </a:p>
        </p:txBody>
      </p:sp>
      <p:pic>
        <p:nvPicPr>
          <p:cNvPr id="3074" name="Picture 2" descr="clustered">
            <a:extLst>
              <a:ext uri="{FF2B5EF4-FFF2-40B4-BE49-F238E27FC236}">
                <a16:creationId xmlns:a16="http://schemas.microsoft.com/office/drawing/2014/main" id="{767489A8-5F49-90BE-45F8-9A4447F07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1" b="50902"/>
          <a:stretch/>
        </p:blipFill>
        <p:spPr bwMode="auto">
          <a:xfrm>
            <a:off x="18950" y="2008806"/>
            <a:ext cx="5037682" cy="142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8EC010F-2D0D-3242-CB66-0195C4A3767C}"/>
              </a:ext>
            </a:extLst>
          </p:cNvPr>
          <p:cNvSpPr txBox="1"/>
          <p:nvPr/>
        </p:nvSpPr>
        <p:spPr>
          <a:xfrm>
            <a:off x="393192" y="6592824"/>
            <a:ext cx="5156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Img</a:t>
            </a:r>
            <a:r>
              <a:rPr lang="en-US" sz="1400" dirty="0"/>
              <a:t>: https://www.pinecone.io/learn/dense-vector-embeddings-nlp/</a:t>
            </a:r>
          </a:p>
        </p:txBody>
      </p:sp>
    </p:spTree>
    <p:extLst>
      <p:ext uri="{BB962C8B-B14F-4D97-AF65-F5344CB8AC3E}">
        <p14:creationId xmlns:p14="http://schemas.microsoft.com/office/powerpoint/2010/main" val="316741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D2EB4-B250-494E-9EC7-9BFF25DAF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Search – Why all the Hype?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E77412-1EE0-41B1-89D3-29DBD8398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2463"/>
            <a:ext cx="10515600" cy="4835900"/>
          </a:xfrm>
        </p:spPr>
        <p:txBody>
          <a:bodyPr/>
          <a:lstStyle/>
          <a:p>
            <a:r>
              <a:rPr lang="en-US" dirty="0"/>
              <a:t>Real example on (Simple) Wikipedia (170k documents)</a:t>
            </a:r>
          </a:p>
          <a:p>
            <a:r>
              <a:rPr lang="en-US" dirty="0"/>
              <a:t>Query: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What is the capital of the United States?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dirty="0"/>
              <a:t>Top-3 Hits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F10B002-102B-424D-BBA5-A44407AE937A}"/>
              </a:ext>
            </a:extLst>
          </p:cNvPr>
          <p:cNvSpPr txBox="1"/>
          <p:nvPr/>
        </p:nvSpPr>
        <p:spPr>
          <a:xfrm>
            <a:off x="923544" y="2840362"/>
            <a:ext cx="5294376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Lexical Search (BM25)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punishment (the death penalty) has existed in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United States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[…]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Ohio is one of the 50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United States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Its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Columbus. […]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Nevada is one of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United States' states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Its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[…]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C22725D-EFEB-41DA-A9A3-214AC77FAE3F}"/>
              </a:ext>
            </a:extLst>
          </p:cNvPr>
          <p:cNvSpPr txBox="1"/>
          <p:nvPr/>
        </p:nvSpPr>
        <p:spPr>
          <a:xfrm>
            <a:off x="6495288" y="2840362"/>
            <a:ext cx="5294376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Neural Search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Washington, D.C.  […] is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capital of the United States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[…]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capital city (or capital town or just capital) is a city or town, […]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the building where the United States Congress meets […]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96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3478E-6DED-1C4C-A1F7-5D1E3021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Topics Texts with Sparse Vectors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742CAE-753A-F5A3-C867-99DFF5519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1063"/>
            <a:ext cx="11471031" cy="4835900"/>
          </a:xfrm>
        </p:spPr>
        <p:txBody>
          <a:bodyPr>
            <a:normAutofit/>
          </a:bodyPr>
          <a:lstStyle/>
          <a:p>
            <a:r>
              <a:rPr lang="en-US" sz="2400" dirty="0"/>
              <a:t>Bananas are the most sold fruit. =&gt; [banana: 1.8, bananas: 1.8, … ] </a:t>
            </a:r>
          </a:p>
          <a:p>
            <a:r>
              <a:rPr lang="en-US" sz="2400" dirty="0"/>
              <a:t>Facebook was founded by Mark Zuckerberg.  =&gt; [</a:t>
            </a:r>
            <a:r>
              <a:rPr lang="en-US" sz="2400" dirty="0" err="1"/>
              <a:t>facebook</a:t>
            </a:r>
            <a:r>
              <a:rPr lang="en-US" sz="2400" dirty="0"/>
              <a:t>: 2.5, </a:t>
            </a:r>
            <a:r>
              <a:rPr lang="en-US" sz="2400" dirty="0" err="1"/>
              <a:t>zuckerberg</a:t>
            </a:r>
            <a:r>
              <a:rPr lang="en-US" sz="2400" dirty="0"/>
              <a:t>: 1.8, …]</a:t>
            </a:r>
          </a:p>
          <a:p>
            <a:r>
              <a:rPr lang="en-US" sz="2400" dirty="0"/>
              <a:t>My favorite game is Counter Strike.  [game: 2.2, counter: 1.8, strike: 1.7, …]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“Bananas are […] Counter Strike”</a:t>
            </a:r>
            <a:endParaRPr lang="en-US" sz="2000" dirty="0"/>
          </a:p>
          <a:p>
            <a:pPr lvl="1"/>
            <a:r>
              <a:rPr lang="en-US" sz="2000" dirty="0"/>
              <a:t>=&gt; [banana: 1.8, …, </a:t>
            </a:r>
            <a:r>
              <a:rPr lang="en-US" sz="2000" dirty="0" err="1"/>
              <a:t>facebook</a:t>
            </a:r>
            <a:r>
              <a:rPr lang="en-US" sz="2000" dirty="0"/>
              <a:t>: 2.5, …, game: 2.2, counter: 1.8, …]</a:t>
            </a:r>
          </a:p>
          <a:p>
            <a:pPr lvl="1"/>
            <a:endParaRPr lang="en-US" sz="2000" dirty="0"/>
          </a:p>
          <a:p>
            <a:r>
              <a:rPr lang="en-US" sz="2400" dirty="0"/>
              <a:t>No important information is lost</a:t>
            </a:r>
          </a:p>
          <a:p>
            <a:pPr lvl="1"/>
            <a:r>
              <a:rPr lang="en-US" sz="2000" dirty="0"/>
              <a:t>The original 3 vectors could mostly be re-constructed</a:t>
            </a:r>
          </a:p>
          <a:p>
            <a:r>
              <a:rPr lang="en-US" sz="2400" dirty="0"/>
              <a:t>Search for any of the 3 topics works well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B93B04-1056-F75C-14B3-170144CF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13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78959-D19E-8E0E-4AD4-6FDF28A4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Unknown Words for Sparse Bi-Encoders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5EF7A3-6DD2-3F3A-C00F-D1B05D523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31</a:t>
            </a:fld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D652531-61B4-3B62-9AB5-219773930A7F}"/>
              </a:ext>
            </a:extLst>
          </p:cNvPr>
          <p:cNvSpPr txBox="1"/>
          <p:nvPr/>
        </p:nvSpPr>
        <p:spPr>
          <a:xfrm>
            <a:off x="1132114" y="1861457"/>
            <a:ext cx="178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BigBirdPegasus</a:t>
            </a:r>
            <a:r>
              <a:rPr lang="en-US" dirty="0"/>
              <a:t>”</a:t>
            </a:r>
          </a:p>
        </p:txBody>
      </p:sp>
      <p:sp>
        <p:nvSpPr>
          <p:cNvPr id="6" name="Rechteck 3">
            <a:extLst>
              <a:ext uri="{FF2B5EF4-FFF2-40B4-BE49-F238E27FC236}">
                <a16:creationId xmlns:a16="http://schemas.microsoft.com/office/drawing/2014/main" id="{A5712255-0E21-8F1F-805C-98411E08F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95509"/>
            <a:ext cx="1404641" cy="7139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19" rIns="91441" bIns="45719" numCol="1" anchor="ctr" anchorCtr="0" compatLnSpc="1">
            <a:prstTxWarp prst="textNoShape">
              <a:avLst/>
            </a:prstTxWarp>
          </a:bodyPr>
          <a:lstStyle/>
          <a:p>
            <a:pPr algn="ctr" defTabSz="914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Sparse</a:t>
            </a:r>
            <a:r>
              <a:rPr lang="de-DE" alt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Encoder</a:t>
            </a:r>
            <a:endParaRPr lang="de-DE" altLang="de-DE" sz="4000" dirty="0">
              <a:latin typeface="Arial" panose="020B0604020202020204" pitchFamily="34" charset="0"/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132C106-E334-39AE-C0F3-B14000E4EB79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2226321" y="2230789"/>
            <a:ext cx="1" cy="5647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B91EFE4-3DD0-F9E6-964B-480C8480480F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928642" y="3152496"/>
            <a:ext cx="9357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F23722B4-D6DD-8B24-62DC-3EBB49719891}"/>
              </a:ext>
            </a:extLst>
          </p:cNvPr>
          <p:cNvSpPr txBox="1"/>
          <p:nvPr/>
        </p:nvSpPr>
        <p:spPr>
          <a:xfrm>
            <a:off x="4422992" y="2336888"/>
            <a:ext cx="659565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Split query in word pieces: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big:2.1, ##bird: 2.0, ##pe: 1.8, ##gas: 2.0, ##us:1.9 </a:t>
            </a:r>
          </a:p>
          <a:p>
            <a:pPr lvl="1"/>
            <a:endParaRPr lang="en-US" sz="2000" dirty="0"/>
          </a:p>
          <a:p>
            <a:r>
              <a:rPr lang="en-US" sz="2000" dirty="0"/>
              <a:t>Some related terms are added: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##birds: 1.2, giant: 0.7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1"/>
            <a:endParaRPr lang="en-US" sz="2000" dirty="0"/>
          </a:p>
          <a:p>
            <a:r>
              <a:rPr lang="en-US" sz="2000" dirty="0"/>
              <a:t>Sparse models fallback to keyword search for unknown words</a:t>
            </a:r>
          </a:p>
        </p:txBody>
      </p:sp>
    </p:spTree>
    <p:extLst>
      <p:ext uri="{BB962C8B-B14F-4D97-AF65-F5344CB8AC3E}">
        <p14:creationId xmlns:p14="http://schemas.microsoft.com/office/powerpoint/2010/main" val="1124925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3DE96-C8FF-E380-A827-C0366F5F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Document Encoding – Sparse Vectors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B5CF77-985F-C465-8C8B-DBABB663D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063"/>
            <a:ext cx="11353800" cy="4835900"/>
          </a:xfrm>
        </p:spPr>
        <p:txBody>
          <a:bodyPr/>
          <a:lstStyle/>
          <a:p>
            <a:r>
              <a:rPr lang="en-US" dirty="0"/>
              <a:t>Query: “Which university did Michelle Obama attend?”</a:t>
            </a:r>
          </a:p>
          <a:p>
            <a:pPr lvl="1"/>
            <a:r>
              <a:rPr lang="en-US" dirty="0"/>
              <a:t>Doc A: “Michelle Obama graduated from Princeton. She is married to Barack.”</a:t>
            </a:r>
          </a:p>
          <a:p>
            <a:pPr lvl="1"/>
            <a:r>
              <a:rPr lang="en-US" dirty="0"/>
              <a:t>Doc B: “Barack Obama graduated from Columbia. He is married to Michelle.”</a:t>
            </a:r>
          </a:p>
          <a:p>
            <a:pPr lvl="1"/>
            <a:endParaRPr lang="en-US" dirty="0"/>
          </a:p>
          <a:p>
            <a:r>
              <a:rPr lang="en-US" dirty="0"/>
              <a:t>Sparse vectors (SPLADE) are a bag-of-words approach</a:t>
            </a:r>
          </a:p>
          <a:p>
            <a:pPr lvl="1"/>
            <a:r>
              <a:rPr lang="en-US" dirty="0"/>
              <a:t>They don’t preserve the word order</a:t>
            </a:r>
          </a:p>
          <a:p>
            <a:pPr lvl="1"/>
            <a:r>
              <a:rPr lang="en-US" dirty="0"/>
              <a:t>Cannot tell if Doc A or Doc B is more relevant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longer the doc =&gt; the more relevant the word order</a:t>
            </a:r>
          </a:p>
          <a:p>
            <a:pPr lvl="1"/>
            <a:r>
              <a:rPr lang="en-US" dirty="0"/>
              <a:t>“Barack Obama graduated from Columbia” vs. “Barack Obama [1k words] graduated [1k words] Columbia”</a:t>
            </a:r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3CDC81-6B8B-B821-1EFA-7629929FF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04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3DE96-C8FF-E380-A827-C0366F5F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Document Encoding – Dense Vectors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B5CF77-985F-C465-8C8B-DBABB663D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063"/>
            <a:ext cx="10820026" cy="4590814"/>
          </a:xfrm>
        </p:spPr>
        <p:txBody>
          <a:bodyPr/>
          <a:lstStyle/>
          <a:p>
            <a:r>
              <a:rPr lang="en-US" dirty="0"/>
              <a:t>Issues with encoding multiple topics</a:t>
            </a:r>
          </a:p>
          <a:p>
            <a:endParaRPr lang="en-US" dirty="0"/>
          </a:p>
          <a:p>
            <a:r>
              <a:rPr lang="en-US" dirty="0"/>
              <a:t>Compression problem:</a:t>
            </a:r>
          </a:p>
          <a:p>
            <a:pPr lvl="1"/>
            <a:r>
              <a:rPr lang="en-US" dirty="0"/>
              <a:t>512 dim vector</a:t>
            </a:r>
          </a:p>
          <a:p>
            <a:pPr lvl="1"/>
            <a:r>
              <a:rPr lang="en-US" dirty="0"/>
              <a:t>Each dim is float16</a:t>
            </a:r>
          </a:p>
          <a:p>
            <a:pPr lvl="1"/>
            <a:r>
              <a:rPr lang="en-US" dirty="0"/>
              <a:t>=&gt; 1024 bytes</a:t>
            </a:r>
          </a:p>
          <a:p>
            <a:endParaRPr lang="en-US" dirty="0"/>
          </a:p>
          <a:p>
            <a:r>
              <a:rPr lang="en-US" dirty="0"/>
              <a:t>Compressing a doc with 100 pages to 1024 bytes is not possible</a:t>
            </a:r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3CDC81-6B8B-B821-1EFA-7629929FF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33</a:t>
            </a:fld>
            <a:endParaRPr lang="en-US"/>
          </a:p>
        </p:txBody>
      </p:sp>
      <p:pic>
        <p:nvPicPr>
          <p:cNvPr id="1026" name="Picture 2" descr="Data compression free icon">
            <a:extLst>
              <a:ext uri="{FF2B5EF4-FFF2-40B4-BE49-F238E27FC236}">
                <a16:creationId xmlns:a16="http://schemas.microsoft.com/office/drawing/2014/main" id="{07BFD922-D9D1-1023-54C1-238266836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378745"/>
            <a:ext cx="1676026" cy="167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358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D3926E-7E8D-5D17-78A0-2649BE809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Multi-Vector Approaches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FB6DC8-5490-498E-C340-DD978605C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446" y="1341063"/>
            <a:ext cx="7039708" cy="132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“Bananas are the most sold fruit. Facebook was founded by Mark Zuckerberg. My favorite game is Counter Strike. ”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E91EF4-8C4C-C6FD-0E72-CECE851CA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34</a:t>
            </a:fld>
            <a:endParaRPr lang="en-US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1255CDF-6F6E-91E5-90B1-9D8E3F03F21C}"/>
              </a:ext>
            </a:extLst>
          </p:cNvPr>
          <p:cNvSpPr/>
          <p:nvPr/>
        </p:nvSpPr>
        <p:spPr>
          <a:xfrm>
            <a:off x="1230923" y="3590798"/>
            <a:ext cx="246185" cy="257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F224446-932A-F99E-F8E9-FBCC3560737B}"/>
              </a:ext>
            </a:extLst>
          </p:cNvPr>
          <p:cNvSpPr/>
          <p:nvPr/>
        </p:nvSpPr>
        <p:spPr>
          <a:xfrm>
            <a:off x="5078021" y="5494097"/>
            <a:ext cx="246185" cy="257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647D86C-4DF9-001E-2660-741EB56D9C44}"/>
              </a:ext>
            </a:extLst>
          </p:cNvPr>
          <p:cNvSpPr/>
          <p:nvPr/>
        </p:nvSpPr>
        <p:spPr>
          <a:xfrm>
            <a:off x="8487507" y="4062421"/>
            <a:ext cx="246185" cy="257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A257AED-EC9A-7F65-9455-923DC6F329F7}"/>
              </a:ext>
            </a:extLst>
          </p:cNvPr>
          <p:cNvSpPr txBox="1"/>
          <p:nvPr/>
        </p:nvSpPr>
        <p:spPr>
          <a:xfrm>
            <a:off x="924677" y="3843423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E75448C-D1BD-151A-06CF-99722A3DCBB4}"/>
              </a:ext>
            </a:extLst>
          </p:cNvPr>
          <p:cNvSpPr txBox="1"/>
          <p:nvPr/>
        </p:nvSpPr>
        <p:spPr>
          <a:xfrm>
            <a:off x="5324206" y="5193929"/>
            <a:ext cx="10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Facebook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C5CB25D-1728-0F22-2C8C-6EA2A71EAC8A}"/>
              </a:ext>
            </a:extLst>
          </p:cNvPr>
          <p:cNvSpPr txBox="1"/>
          <p:nvPr/>
        </p:nvSpPr>
        <p:spPr>
          <a:xfrm>
            <a:off x="8733692" y="4006709"/>
            <a:ext cx="154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Favorite Game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38DB97CC-5AA1-E91F-0628-E3BD0B9FE742}"/>
              </a:ext>
            </a:extLst>
          </p:cNvPr>
          <p:cNvCxnSpPr>
            <a:cxnSpLocks/>
          </p:cNvCxnSpPr>
          <p:nvPr/>
        </p:nvCxnSpPr>
        <p:spPr>
          <a:xfrm flipH="1">
            <a:off x="1899624" y="2517075"/>
            <a:ext cx="2449638" cy="1073723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86B9D546-21A0-F63D-8EBB-2328A771B009}"/>
              </a:ext>
            </a:extLst>
          </p:cNvPr>
          <p:cNvCxnSpPr>
            <a:cxnSpLocks/>
          </p:cNvCxnSpPr>
          <p:nvPr/>
        </p:nvCxnSpPr>
        <p:spPr>
          <a:xfrm>
            <a:off x="5200892" y="2600831"/>
            <a:ext cx="0" cy="2510431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3828BC1F-4106-DF85-1762-672BB97C1CD8}"/>
              </a:ext>
            </a:extLst>
          </p:cNvPr>
          <p:cNvCxnSpPr>
            <a:cxnSpLocks/>
          </p:cNvCxnSpPr>
          <p:nvPr/>
        </p:nvCxnSpPr>
        <p:spPr>
          <a:xfrm>
            <a:off x="6383957" y="2714125"/>
            <a:ext cx="1689089" cy="1201614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069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C38CF-5F71-F175-93E2-B280B0730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Document Encoding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D79984-E848-A7E5-BBA3-A30886937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Chunk data into paragraphs</a:t>
            </a:r>
          </a:p>
          <a:p>
            <a:r>
              <a:rPr lang="en-US" dirty="0"/>
              <a:t>Encode paragraphs individually</a:t>
            </a:r>
          </a:p>
          <a:p>
            <a:r>
              <a:rPr lang="en-US" dirty="0"/>
              <a:t>Perform retrieval on paragraph level =&gt; map back to document</a:t>
            </a:r>
          </a:p>
          <a:p>
            <a:endParaRPr lang="en-US" dirty="0"/>
          </a:p>
          <a:p>
            <a:r>
              <a:rPr lang="en-US" dirty="0"/>
              <a:t>Issue: Chunking text looses context information</a:t>
            </a:r>
          </a:p>
          <a:p>
            <a:pPr lvl="1"/>
            <a:r>
              <a:rPr lang="en-US" dirty="0"/>
              <a:t>“Barack Obama was born August 4</a:t>
            </a:r>
            <a:r>
              <a:rPr lang="en-US" baseline="30000" dirty="0"/>
              <a:t>th</a:t>
            </a:r>
            <a:r>
              <a:rPr lang="en-US" dirty="0"/>
              <a:t>. […] He graduated from Columbia”	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20B043-2DCD-22DD-EE7F-856E77AA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146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EE802-FDD5-84AB-AB1C-05D6C1DB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Embeddings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B9655A-DE31-2B7A-3DBB-FC2F206F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36</a:t>
            </a:fld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F95B728-05B7-A451-290F-7D585196B287}"/>
              </a:ext>
            </a:extLst>
          </p:cNvPr>
          <p:cNvSpPr txBox="1"/>
          <p:nvPr/>
        </p:nvSpPr>
        <p:spPr>
          <a:xfrm>
            <a:off x="838200" y="1608640"/>
            <a:ext cx="4818184" cy="2517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800" b="1" dirty="0"/>
              <a:t>Dense Embeddings</a:t>
            </a:r>
          </a:p>
          <a:p>
            <a:r>
              <a:rPr lang="en-US" sz="2800" dirty="0"/>
              <a:t>        Topics</a:t>
            </a:r>
          </a:p>
          <a:p>
            <a:r>
              <a:rPr lang="en-US" sz="2800" dirty="0"/>
              <a:t>        Word Order</a:t>
            </a:r>
          </a:p>
          <a:p>
            <a:r>
              <a:rPr lang="en-US" sz="2800" dirty="0"/>
              <a:t>        Multiple topics </a:t>
            </a:r>
          </a:p>
          <a:p>
            <a:r>
              <a:rPr lang="en-US" sz="2800" dirty="0"/>
              <a:t>        Unknown words</a:t>
            </a:r>
          </a:p>
          <a:p>
            <a:endParaRPr lang="en-US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7E7E655-DB31-266A-A185-A91BD13DF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9" y="2139461"/>
            <a:ext cx="369277" cy="36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4EF543E-7BBC-6B21-E096-AA07383EF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08" y="2526735"/>
            <a:ext cx="369277" cy="36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990A93D-542A-C36A-1388-B85B75E58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08" y="2987743"/>
            <a:ext cx="351692" cy="35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50A13AFF-4BB4-F954-1366-BA6161478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7246"/>
            <a:ext cx="351692" cy="35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C5BB53D-5DCE-DEF0-C7D2-1FA3ABFDCF36}"/>
              </a:ext>
            </a:extLst>
          </p:cNvPr>
          <p:cNvSpPr txBox="1"/>
          <p:nvPr/>
        </p:nvSpPr>
        <p:spPr>
          <a:xfrm>
            <a:off x="6324600" y="1608640"/>
            <a:ext cx="4818184" cy="2517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2800" b="1" dirty="0"/>
              <a:t>Sparse Embeddings</a:t>
            </a:r>
          </a:p>
          <a:p>
            <a:r>
              <a:rPr lang="en-US" sz="2800" dirty="0"/>
              <a:t>        Multiple topics</a:t>
            </a:r>
          </a:p>
          <a:p>
            <a:r>
              <a:rPr lang="en-US" sz="2800" dirty="0"/>
              <a:t>        Unknown Words</a:t>
            </a:r>
          </a:p>
          <a:p>
            <a:r>
              <a:rPr lang="en-US" sz="2800" dirty="0"/>
              <a:t>        Word Order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62F43AC-1C18-F53D-4F5F-AD212D339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39" y="2139461"/>
            <a:ext cx="369277" cy="36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F5C33F2-7AF9-AA54-2C8C-809B48F70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608" y="2526735"/>
            <a:ext cx="369277" cy="36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9ED0EE97-8E50-0EAF-B1C2-8A057002D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608" y="2987743"/>
            <a:ext cx="351692" cy="35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B9EE329-6713-50E0-0833-A7AAD6822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754" y="4689475"/>
            <a:ext cx="1743075" cy="1666875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C99B06FF-9E1B-5FF8-BA5A-044D631E02FF}"/>
              </a:ext>
            </a:extLst>
          </p:cNvPr>
          <p:cNvSpPr txBox="1"/>
          <p:nvPr/>
        </p:nvSpPr>
        <p:spPr>
          <a:xfrm>
            <a:off x="4161120" y="5125839"/>
            <a:ext cx="4918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Why not combine them?</a:t>
            </a:r>
          </a:p>
        </p:txBody>
      </p:sp>
    </p:spTree>
    <p:extLst>
      <p:ext uri="{BB962C8B-B14F-4D97-AF65-F5344CB8AC3E}">
        <p14:creationId xmlns:p14="http://schemas.microsoft.com/office/powerpoint/2010/main" val="11420653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56AA9-72B8-B725-8642-82D4C7B59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86E4E4-3D11-AE00-10D1-DD71AB611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0246"/>
            <a:ext cx="10515600" cy="5451231"/>
          </a:xfrm>
        </p:spPr>
        <p:txBody>
          <a:bodyPr/>
          <a:lstStyle/>
          <a:p>
            <a:r>
              <a:rPr lang="en-US" dirty="0"/>
              <a:t>Current Semantic Search works great when…</a:t>
            </a:r>
          </a:p>
          <a:p>
            <a:pPr lvl="1"/>
            <a:r>
              <a:rPr lang="en-US" dirty="0"/>
              <a:t>Test data similar to training data</a:t>
            </a:r>
          </a:p>
          <a:p>
            <a:pPr lvl="1"/>
            <a:r>
              <a:rPr lang="en-US" dirty="0"/>
              <a:t>Short documents (paragraphs)</a:t>
            </a:r>
          </a:p>
          <a:p>
            <a:pPr lvl="1"/>
            <a:r>
              <a:rPr lang="en-US" dirty="0"/>
              <a:t>Single discourse per text fragment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Cohere trains foundation models to search docs of…</a:t>
            </a:r>
          </a:p>
          <a:p>
            <a:pPr marL="457200" lvl="1" indent="0">
              <a:buNone/>
            </a:pPr>
            <a:r>
              <a:rPr lang="en-US" dirty="0"/>
              <a:t>       Of any length</a:t>
            </a:r>
          </a:p>
          <a:p>
            <a:pPr marL="457200" lvl="1" indent="0">
              <a:buNone/>
            </a:pPr>
            <a:r>
              <a:rPr lang="en-US" dirty="0"/>
              <a:t>       Multiple Fields</a:t>
            </a:r>
          </a:p>
          <a:p>
            <a:pPr marL="457200" lvl="1" indent="0">
              <a:buNone/>
            </a:pPr>
            <a:r>
              <a:rPr lang="en-US" dirty="0"/>
              <a:t>       Any modality</a:t>
            </a:r>
          </a:p>
          <a:p>
            <a:pPr marL="457200" lvl="1" indent="0">
              <a:buNone/>
            </a:pPr>
            <a:r>
              <a:rPr lang="en-US" dirty="0"/>
              <a:t>       Without labeled data</a:t>
            </a:r>
          </a:p>
          <a:p>
            <a:pPr lvl="1"/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BFF558-2032-1D93-A1EC-DB48D74E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193CB80-57E4-61A5-3723-5540E4554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61" y="4797056"/>
            <a:ext cx="287215" cy="28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1181174-505A-82A1-93E5-0EEB51521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60" y="5172195"/>
            <a:ext cx="287215" cy="28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2513F39-70CB-F870-0646-3E7111521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60" y="5574931"/>
            <a:ext cx="287215" cy="28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5C8EB6-BA2E-3FE1-7C06-1A42082AE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660" y="2837406"/>
            <a:ext cx="1623646" cy="139065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DD74D3E-6776-009A-929F-345D6C30C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734" y="2837406"/>
            <a:ext cx="1870765" cy="1390657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0349430-D570-3227-C151-0679389AB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60" y="5971559"/>
            <a:ext cx="287215" cy="28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60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D8DD5E-9D5C-4D1D-8C5D-F1A80206D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Search – Why all the Hype?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D765563-72B5-47CA-863D-4C6CBE955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4" t="8056" b="37222"/>
          <a:stretch/>
        </p:blipFill>
        <p:spPr bwMode="auto">
          <a:xfrm>
            <a:off x="383721" y="2155372"/>
            <a:ext cx="106870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oogle Shape;166;p33">
            <a:extLst>
              <a:ext uri="{FF2B5EF4-FFF2-40B4-BE49-F238E27FC236}">
                <a16:creationId xmlns:a16="http://schemas.microsoft.com/office/drawing/2014/main" id="{57A6A87D-73B6-4970-B141-F08CD794585F}"/>
              </a:ext>
            </a:extLst>
          </p:cNvPr>
          <p:cNvGrpSpPr/>
          <p:nvPr/>
        </p:nvGrpSpPr>
        <p:grpSpPr>
          <a:xfrm>
            <a:off x="9095413" y="2370148"/>
            <a:ext cx="2106675" cy="746105"/>
            <a:chOff x="7029705" y="1516676"/>
            <a:chExt cx="2106675" cy="746105"/>
          </a:xfrm>
        </p:grpSpPr>
        <p:sp>
          <p:nvSpPr>
            <p:cNvPr id="10" name="Google Shape;167;p33">
              <a:extLst>
                <a:ext uri="{FF2B5EF4-FFF2-40B4-BE49-F238E27FC236}">
                  <a16:creationId xmlns:a16="http://schemas.microsoft.com/office/drawing/2014/main" id="{6F199CDF-9305-4BDC-B9F3-931626836D4F}"/>
                </a:ext>
              </a:extLst>
            </p:cNvPr>
            <p:cNvSpPr/>
            <p:nvPr/>
          </p:nvSpPr>
          <p:spPr>
            <a:xfrm>
              <a:off x="8323830" y="1724360"/>
              <a:ext cx="98700" cy="97200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168;p33">
              <a:extLst>
                <a:ext uri="{FF2B5EF4-FFF2-40B4-BE49-F238E27FC236}">
                  <a16:creationId xmlns:a16="http://schemas.microsoft.com/office/drawing/2014/main" id="{BC522CE5-01A7-4D73-8572-040EA57A28F7}"/>
                </a:ext>
              </a:extLst>
            </p:cNvPr>
            <p:cNvGrpSpPr/>
            <p:nvPr/>
          </p:nvGrpSpPr>
          <p:grpSpPr>
            <a:xfrm>
              <a:off x="7029705" y="1516676"/>
              <a:ext cx="2106675" cy="746105"/>
              <a:chOff x="7029705" y="1516676"/>
              <a:chExt cx="2106675" cy="746105"/>
            </a:xfrm>
          </p:grpSpPr>
          <p:grpSp>
            <p:nvGrpSpPr>
              <p:cNvPr id="12" name="Google Shape;169;p33">
                <a:extLst>
                  <a:ext uri="{FF2B5EF4-FFF2-40B4-BE49-F238E27FC236}">
                    <a16:creationId xmlns:a16="http://schemas.microsoft.com/office/drawing/2014/main" id="{B8BD42BE-56B8-40E4-84DE-F4A32D58E866}"/>
                  </a:ext>
                </a:extLst>
              </p:cNvPr>
              <p:cNvGrpSpPr/>
              <p:nvPr/>
            </p:nvGrpSpPr>
            <p:grpSpPr>
              <a:xfrm>
                <a:off x="7029705" y="1516676"/>
                <a:ext cx="2106675" cy="696960"/>
                <a:chOff x="9372940" y="2022233"/>
                <a:chExt cx="2808900" cy="929280"/>
              </a:xfrm>
            </p:grpSpPr>
            <p:sp>
              <p:nvSpPr>
                <p:cNvPr id="14" name="Google Shape;170;p33">
                  <a:extLst>
                    <a:ext uri="{FF2B5EF4-FFF2-40B4-BE49-F238E27FC236}">
                      <a16:creationId xmlns:a16="http://schemas.microsoft.com/office/drawing/2014/main" id="{A6ED376A-05E2-4D1C-AFEA-6ACD6BE37E2D}"/>
                    </a:ext>
                  </a:extLst>
                </p:cNvPr>
                <p:cNvSpPr txBox="1"/>
                <p:nvPr/>
              </p:nvSpPr>
              <p:spPr>
                <a:xfrm>
                  <a:off x="9372940" y="2022233"/>
                  <a:ext cx="2808900" cy="447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b="1" dirty="0">
                      <a:solidFill>
                        <a:schemeClr val="dk1"/>
                      </a:solidFill>
                    </a:rPr>
                    <a:t>pre-trained transformers</a:t>
                  </a:r>
                  <a:br>
                    <a:rPr lang="en" b="1" dirty="0">
                      <a:solidFill>
                        <a:schemeClr val="dk1"/>
                      </a:solidFill>
                    </a:rPr>
                  </a:br>
                  <a:endParaRPr b="1" dirty="0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5" name="Google Shape;171;p33">
                  <a:extLst>
                    <a:ext uri="{FF2B5EF4-FFF2-40B4-BE49-F238E27FC236}">
                      <a16:creationId xmlns:a16="http://schemas.microsoft.com/office/drawing/2014/main" id="{47C5A706-65DF-4C7F-91BD-5D268C83BCD9}"/>
                    </a:ext>
                  </a:extLst>
                </p:cNvPr>
                <p:cNvSpPr/>
                <p:nvPr/>
              </p:nvSpPr>
              <p:spPr>
                <a:xfrm>
                  <a:off x="10432116" y="2821913"/>
                  <a:ext cx="131700" cy="129600"/>
                </a:xfrm>
                <a:prstGeom prst="ellipse">
                  <a:avLst/>
                </a:prstGeom>
                <a:solidFill>
                  <a:srgbClr val="00FF00"/>
                </a:solidFill>
                <a:ln w="9525" cap="flat" cmpd="sng">
                  <a:solidFill>
                    <a:srgbClr val="6AA84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172;p33">
                  <a:extLst>
                    <a:ext uri="{FF2B5EF4-FFF2-40B4-BE49-F238E27FC236}">
                      <a16:creationId xmlns:a16="http://schemas.microsoft.com/office/drawing/2014/main" id="{C4EABB48-392F-4577-BD3E-720687E6CDA2}"/>
                    </a:ext>
                  </a:extLst>
                </p:cNvPr>
                <p:cNvSpPr/>
                <p:nvPr/>
              </p:nvSpPr>
              <p:spPr>
                <a:xfrm>
                  <a:off x="11261000" y="2164904"/>
                  <a:ext cx="131700" cy="129600"/>
                </a:xfrm>
                <a:prstGeom prst="ellipse">
                  <a:avLst/>
                </a:prstGeom>
                <a:solidFill>
                  <a:srgbClr val="00FF00"/>
                </a:solidFill>
                <a:ln w="9525" cap="flat" cmpd="sng">
                  <a:solidFill>
                    <a:srgbClr val="6AA84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" name="Google Shape;173;p33">
                <a:extLst>
                  <a:ext uri="{FF2B5EF4-FFF2-40B4-BE49-F238E27FC236}">
                    <a16:creationId xmlns:a16="http://schemas.microsoft.com/office/drawing/2014/main" id="{8661F09B-7390-4B08-B78C-8235E26B87EB}"/>
                  </a:ext>
                </a:extLst>
              </p:cNvPr>
              <p:cNvSpPr/>
              <p:nvPr/>
            </p:nvSpPr>
            <p:spPr>
              <a:xfrm>
                <a:off x="7824087" y="2165581"/>
                <a:ext cx="98700" cy="97200"/>
              </a:xfrm>
              <a:prstGeom prst="ellipse">
                <a:avLst/>
              </a:prstGeom>
              <a:solidFill>
                <a:srgbClr val="00FF00"/>
              </a:solidFill>
              <a:ln w="9525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" name="Google Shape;165;p33">
            <a:extLst>
              <a:ext uri="{FF2B5EF4-FFF2-40B4-BE49-F238E27FC236}">
                <a16:creationId xmlns:a16="http://schemas.microsoft.com/office/drawing/2014/main" id="{8FB73631-0E2F-4E37-A481-028A5622E0A9}"/>
              </a:ext>
            </a:extLst>
          </p:cNvPr>
          <p:cNvSpPr txBox="1"/>
          <p:nvPr/>
        </p:nvSpPr>
        <p:spPr>
          <a:xfrm>
            <a:off x="383721" y="6448900"/>
            <a:ext cx="8427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" sz="1000" i="1" dirty="0">
                <a:solidFill>
                  <a:schemeClr val="dk1"/>
                </a:solidFill>
              </a:rPr>
              <a:t>Yang et al. SIGIR 2019. Critically Examining the Neural Hype... </a:t>
            </a:r>
            <a:endParaRPr sz="1000" i="1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07602CE-CD87-4727-9A0E-EC1B29878591}"/>
              </a:ext>
            </a:extLst>
          </p:cNvPr>
          <p:cNvSpPr txBox="1"/>
          <p:nvPr/>
        </p:nvSpPr>
        <p:spPr>
          <a:xfrm>
            <a:off x="457200" y="1786040"/>
            <a:ext cx="1644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TREC Robust 04</a:t>
            </a:r>
          </a:p>
        </p:txBody>
      </p:sp>
    </p:spTree>
    <p:extLst>
      <p:ext uri="{BB962C8B-B14F-4D97-AF65-F5344CB8AC3E}">
        <p14:creationId xmlns:p14="http://schemas.microsoft.com/office/powerpoint/2010/main" val="37864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E4B08-E6B4-9B94-9BA4-F55CBC9AD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Quality Improvement in Industry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D7F692-D401-70AF-51F7-A959226C4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BERT in Search: Visa Example">
            <a:extLst>
              <a:ext uri="{FF2B5EF4-FFF2-40B4-BE49-F238E27FC236}">
                <a16:creationId xmlns:a16="http://schemas.microsoft.com/office/drawing/2014/main" id="{7FC9D8C2-2CDD-1413-5A2C-081B161FA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1"/>
          <a:stretch/>
        </p:blipFill>
        <p:spPr bwMode="auto">
          <a:xfrm>
            <a:off x="1946148" y="1341063"/>
            <a:ext cx="8147048" cy="400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7EC35CC-9F10-0614-E085-DE087EDAB69C}"/>
              </a:ext>
            </a:extLst>
          </p:cNvPr>
          <p:cNvSpPr txBox="1"/>
          <p:nvPr/>
        </p:nvSpPr>
        <p:spPr>
          <a:xfrm>
            <a:off x="2632103" y="5516937"/>
            <a:ext cx="7165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We’re making a significant improvement to how we understand queries, representing the </a:t>
            </a:r>
            <a:r>
              <a:rPr lang="en-US" b="1" dirty="0"/>
              <a:t>biggest leap forward in the past five years</a:t>
            </a:r>
            <a:r>
              <a:rPr lang="en-US" dirty="0"/>
              <a:t>, and </a:t>
            </a:r>
            <a:r>
              <a:rPr lang="en-US" b="1" dirty="0"/>
              <a:t>one of the biggest leaps forward in the history of Search</a:t>
            </a:r>
            <a:r>
              <a:rPr lang="en-US" dirty="0"/>
              <a:t>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7FA9192-7D39-18B5-54F3-0C3499898353}"/>
              </a:ext>
            </a:extLst>
          </p:cNvPr>
          <p:cNvSpPr txBox="1"/>
          <p:nvPr/>
        </p:nvSpPr>
        <p:spPr>
          <a:xfrm>
            <a:off x="74903" y="6538912"/>
            <a:ext cx="4876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https://blog.google/products/search/search-language-understanding-bert/</a:t>
            </a:r>
          </a:p>
        </p:txBody>
      </p:sp>
    </p:spTree>
    <p:extLst>
      <p:ext uri="{BB962C8B-B14F-4D97-AF65-F5344CB8AC3E}">
        <p14:creationId xmlns:p14="http://schemas.microsoft.com/office/powerpoint/2010/main" val="35827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C9CF9-C41F-B334-BA0A-E7D7E450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Quality Improvement in Industry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B774B3-9512-3241-FFD6-B53638A76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rankBERTblogbeforeafter">
            <a:extLst>
              <a:ext uri="{FF2B5EF4-FFF2-40B4-BE49-F238E27FC236}">
                <a16:creationId xmlns:a16="http://schemas.microsoft.com/office/drawing/2014/main" id="{0B1F0FF3-02C8-C080-8B0A-DD98899B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97102"/>
            <a:ext cx="11065660" cy="315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FC77D13-3270-C7E1-E65E-CA32A70BBAE2}"/>
              </a:ext>
            </a:extLst>
          </p:cNvPr>
          <p:cNvSpPr txBox="1"/>
          <p:nvPr/>
        </p:nvSpPr>
        <p:spPr>
          <a:xfrm>
            <a:off x="3328416" y="4818887"/>
            <a:ext cx="6042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Starting from April of this year (2019), we used large transformer models to deliver the </a:t>
            </a:r>
            <a:r>
              <a:rPr lang="en-US" b="1" dirty="0"/>
              <a:t>largest quality improvements</a:t>
            </a:r>
            <a:r>
              <a:rPr lang="en-US" dirty="0"/>
              <a:t> to our Bing customers in the past year.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42E18F4-905F-159D-046E-8ADA8D729847}"/>
              </a:ext>
            </a:extLst>
          </p:cNvPr>
          <p:cNvSpPr txBox="1"/>
          <p:nvPr/>
        </p:nvSpPr>
        <p:spPr>
          <a:xfrm>
            <a:off x="164592" y="6482004"/>
            <a:ext cx="7601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https://azure.microsoft.com/en-us/blog/bing-delivers-its-largest-improvement-in-search-experience-using-azure-gpus/</a:t>
            </a:r>
          </a:p>
        </p:txBody>
      </p:sp>
    </p:spTree>
    <p:extLst>
      <p:ext uri="{BB962C8B-B14F-4D97-AF65-F5344CB8AC3E}">
        <p14:creationId xmlns:p14="http://schemas.microsoft.com/office/powerpoint/2010/main" val="3379889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097603-7716-487F-95AD-97ADA2C68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Bi-Encoders</a:t>
            </a:r>
          </a:p>
        </p:txBody>
      </p:sp>
      <p:pic>
        <p:nvPicPr>
          <p:cNvPr id="2050" name="Picture 2" descr="SemanticSearch">
            <a:extLst>
              <a:ext uri="{FF2B5EF4-FFF2-40B4-BE49-F238E27FC236}">
                <a16:creationId xmlns:a16="http://schemas.microsoft.com/office/drawing/2014/main" id="{F4EF3D33-4667-4AA6-8FFF-4C52405BB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57" y="1184587"/>
            <a:ext cx="5067300" cy="515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3">
            <a:extLst>
              <a:ext uri="{FF2B5EF4-FFF2-40B4-BE49-F238E27FC236}">
                <a16:creationId xmlns:a16="http://schemas.microsoft.com/office/drawing/2014/main" id="{88AC6BBD-ADC4-4540-A102-75A1CC78A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758" y="4741817"/>
            <a:ext cx="1213642" cy="5826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19" rIns="91441" bIns="45719" numCol="1" anchor="ctr" anchorCtr="0" compatLnSpc="1">
            <a:prstTxWarp prst="textNoShape">
              <a:avLst/>
            </a:prstTxWarp>
          </a:bodyPr>
          <a:lstStyle/>
          <a:p>
            <a:pPr algn="ctr" defTabSz="914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</a:t>
            </a:r>
            <a:endParaRPr lang="de-DE" altLang="de-DE" sz="4000" dirty="0">
              <a:latin typeface="Arial" panose="020B0604020202020204" pitchFamily="34" charset="0"/>
            </a:endParaRPr>
          </a:p>
        </p:txBody>
      </p:sp>
      <p:sp>
        <p:nvSpPr>
          <p:cNvPr id="9" name="Rechteck 5">
            <a:extLst>
              <a:ext uri="{FF2B5EF4-FFF2-40B4-BE49-F238E27FC236}">
                <a16:creationId xmlns:a16="http://schemas.microsoft.com/office/drawing/2014/main" id="{8717BBF3-14D9-429C-9F31-B84CAAFE1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758" y="3100213"/>
            <a:ext cx="1213642" cy="5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19" rIns="91441" bIns="45719" numCol="1" anchor="ctr" anchorCtr="0" compatLnSpc="1">
            <a:prstTxWarp prst="textNoShape">
              <a:avLst/>
            </a:prstTxWarp>
          </a:bodyPr>
          <a:lstStyle/>
          <a:p>
            <a:pPr algn="ctr" defTabSz="914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vector</a:t>
            </a:r>
            <a:endParaRPr lang="de-DE" altLang="de-DE" sz="4000" i="1" dirty="0">
              <a:latin typeface="Arial" panose="020B0604020202020204" pitchFamily="34" charset="0"/>
            </a:endParaRPr>
          </a:p>
        </p:txBody>
      </p:sp>
      <p:sp>
        <p:nvSpPr>
          <p:cNvPr id="11" name="Rechteck 2">
            <a:extLst>
              <a:ext uri="{FF2B5EF4-FFF2-40B4-BE49-F238E27FC236}">
                <a16:creationId xmlns:a16="http://schemas.microsoft.com/office/drawing/2014/main" id="{9F7315D0-0235-4C63-B6A8-D387E0D85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758" y="3916187"/>
            <a:ext cx="1213642" cy="5826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19" rIns="91441" bIns="45719" numCol="1" anchor="ctr" anchorCtr="0" compatLnSpc="1">
            <a:prstTxWarp prst="textNoShape">
              <a:avLst/>
            </a:prstTxWarp>
          </a:bodyPr>
          <a:lstStyle/>
          <a:p>
            <a:pPr algn="ctr" defTabSz="914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pooling</a:t>
            </a:r>
            <a:endParaRPr lang="de-DE" altLang="de-DE" sz="4000" dirty="0">
              <a:latin typeface="Arial" panose="020B0604020202020204" pitchFamily="34" charset="0"/>
            </a:endParaRP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B1B13078-53A7-4B52-BB3E-E81B90E5536F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1831579" y="5324474"/>
            <a:ext cx="0" cy="24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5667058-0DEF-4EA5-A7EF-F352D8F9AD6E}"/>
              </a:ext>
            </a:extLst>
          </p:cNvPr>
          <p:cNvCxnSpPr>
            <a:cxnSpLocks/>
            <a:stCxn id="7" idx="0"/>
            <a:endCxn id="11" idx="2"/>
          </p:cNvCxnSpPr>
          <p:nvPr/>
        </p:nvCxnSpPr>
        <p:spPr>
          <a:xfrm flipV="1">
            <a:off x="1831579" y="4498845"/>
            <a:ext cx="0" cy="24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AB35703A-89E1-4C8E-A446-975A9F7E6B01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V="1">
            <a:off x="1831579" y="3609975"/>
            <a:ext cx="0" cy="306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hteck 5">
            <a:extLst>
              <a:ext uri="{FF2B5EF4-FFF2-40B4-BE49-F238E27FC236}">
                <a16:creationId xmlns:a16="http://schemas.microsoft.com/office/drawing/2014/main" id="{A3D31AB8-C21E-4A99-AE64-1B13B313D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758" y="5652250"/>
            <a:ext cx="1213642" cy="5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19" rIns="91441" bIns="45719" numCol="1" anchor="ctr" anchorCtr="0" compatLnSpc="1">
            <a:prstTxWarp prst="textNoShape">
              <a:avLst/>
            </a:prstTxWarp>
          </a:bodyPr>
          <a:lstStyle/>
          <a:p>
            <a:pPr algn="ctr" defTabSz="914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Query</a:t>
            </a:r>
            <a:endParaRPr lang="de-DE" altLang="de-DE" sz="4000" i="1" dirty="0">
              <a:latin typeface="Arial" panose="020B0604020202020204" pitchFamily="34" charset="0"/>
            </a:endParaRPr>
          </a:p>
        </p:txBody>
      </p:sp>
      <p:sp>
        <p:nvSpPr>
          <p:cNvPr id="36" name="Rechteck 3">
            <a:extLst>
              <a:ext uri="{FF2B5EF4-FFF2-40B4-BE49-F238E27FC236}">
                <a16:creationId xmlns:a16="http://schemas.microsoft.com/office/drawing/2014/main" id="{9A3D17EE-32CB-490A-9701-6045F8DAB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6" y="4741817"/>
            <a:ext cx="1213642" cy="5826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19" rIns="91441" bIns="45719" numCol="1" anchor="ctr" anchorCtr="0" compatLnSpc="1">
            <a:prstTxWarp prst="textNoShape">
              <a:avLst/>
            </a:prstTxWarp>
          </a:bodyPr>
          <a:lstStyle/>
          <a:p>
            <a:pPr algn="ctr" defTabSz="914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</a:t>
            </a:r>
            <a:endParaRPr lang="de-DE" altLang="de-DE" sz="4000" dirty="0">
              <a:latin typeface="Arial" panose="020B0604020202020204" pitchFamily="34" charset="0"/>
            </a:endParaRPr>
          </a:p>
        </p:txBody>
      </p:sp>
      <p:sp>
        <p:nvSpPr>
          <p:cNvPr id="37" name="Rechteck 5">
            <a:extLst>
              <a:ext uri="{FF2B5EF4-FFF2-40B4-BE49-F238E27FC236}">
                <a16:creationId xmlns:a16="http://schemas.microsoft.com/office/drawing/2014/main" id="{78A4C0E9-63A4-49A0-A68C-A835E3A8B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6" y="3100213"/>
            <a:ext cx="1213642" cy="5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19" rIns="91441" bIns="45719" numCol="1" anchor="ctr" anchorCtr="0" compatLnSpc="1">
            <a:prstTxWarp prst="textNoShape">
              <a:avLst/>
            </a:prstTxWarp>
          </a:bodyPr>
          <a:lstStyle/>
          <a:p>
            <a:pPr algn="ctr" defTabSz="914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vector</a:t>
            </a:r>
            <a:endParaRPr lang="de-DE" altLang="de-DE" sz="4000" i="1" dirty="0">
              <a:latin typeface="Arial" panose="020B0604020202020204" pitchFamily="34" charset="0"/>
            </a:endParaRPr>
          </a:p>
        </p:txBody>
      </p:sp>
      <p:sp>
        <p:nvSpPr>
          <p:cNvPr id="38" name="Rechteck 2">
            <a:extLst>
              <a:ext uri="{FF2B5EF4-FFF2-40B4-BE49-F238E27FC236}">
                <a16:creationId xmlns:a16="http://schemas.microsoft.com/office/drawing/2014/main" id="{3CB65879-684C-4762-9845-6E07123BB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6" y="3916187"/>
            <a:ext cx="1213642" cy="5826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19" rIns="91441" bIns="45719" numCol="1" anchor="ctr" anchorCtr="0" compatLnSpc="1">
            <a:prstTxWarp prst="textNoShape">
              <a:avLst/>
            </a:prstTxWarp>
          </a:bodyPr>
          <a:lstStyle/>
          <a:p>
            <a:pPr algn="ctr" defTabSz="914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pooling</a:t>
            </a:r>
            <a:endParaRPr lang="de-DE" altLang="de-DE" sz="4000" dirty="0">
              <a:latin typeface="Arial" panose="020B0604020202020204" pitchFamily="34" charset="0"/>
            </a:endParaRP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ED8224C7-B4D5-4FA8-9722-B1C5FD60F694}"/>
              </a:ext>
            </a:extLst>
          </p:cNvPr>
          <p:cNvCxnSpPr>
            <a:cxnSpLocks/>
            <a:endCxn id="36" idx="2"/>
          </p:cNvCxnSpPr>
          <p:nvPr/>
        </p:nvCxnSpPr>
        <p:spPr>
          <a:xfrm flipV="1">
            <a:off x="3421457" y="5324474"/>
            <a:ext cx="0" cy="24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0369BFDA-19B9-45C3-A631-0F85B22B8418}"/>
              </a:ext>
            </a:extLst>
          </p:cNvPr>
          <p:cNvCxnSpPr>
            <a:cxnSpLocks/>
            <a:stCxn id="36" idx="0"/>
            <a:endCxn id="38" idx="2"/>
          </p:cNvCxnSpPr>
          <p:nvPr/>
        </p:nvCxnSpPr>
        <p:spPr>
          <a:xfrm flipV="1">
            <a:off x="3421457" y="4498845"/>
            <a:ext cx="0" cy="24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46CF98E4-DBFB-43E2-90FC-6139C38C7633}"/>
              </a:ext>
            </a:extLst>
          </p:cNvPr>
          <p:cNvCxnSpPr>
            <a:cxnSpLocks/>
            <a:stCxn id="38" idx="0"/>
            <a:endCxn id="37" idx="2"/>
          </p:cNvCxnSpPr>
          <p:nvPr/>
        </p:nvCxnSpPr>
        <p:spPr>
          <a:xfrm flipV="1">
            <a:off x="3421457" y="3609975"/>
            <a:ext cx="0" cy="306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hteck 5">
            <a:extLst>
              <a:ext uri="{FF2B5EF4-FFF2-40B4-BE49-F238E27FC236}">
                <a16:creationId xmlns:a16="http://schemas.microsoft.com/office/drawing/2014/main" id="{50394F0B-3629-4B60-870A-EF97477B1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5" y="5652250"/>
            <a:ext cx="1514473" cy="5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19" rIns="91441" bIns="45719" numCol="1" anchor="ctr" anchorCtr="0" compatLnSpc="1">
            <a:prstTxWarp prst="textNoShape">
              <a:avLst/>
            </a:prstTxWarp>
          </a:bodyPr>
          <a:lstStyle/>
          <a:p>
            <a:pPr algn="ctr" defTabSz="914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</a:t>
            </a:r>
            <a:endParaRPr lang="de-DE" altLang="de-DE" sz="4000" i="1" dirty="0">
              <a:latin typeface="Arial" panose="020B0604020202020204" pitchFamily="34" charset="0"/>
            </a:endParaRPr>
          </a:p>
        </p:txBody>
      </p:sp>
      <p:sp>
        <p:nvSpPr>
          <p:cNvPr id="45" name="Rechteck 2">
            <a:extLst>
              <a:ext uri="{FF2B5EF4-FFF2-40B4-BE49-F238E27FC236}">
                <a16:creationId xmlns:a16="http://schemas.microsoft.com/office/drawing/2014/main" id="{E71CDCF8-44FC-4C14-BB6C-013BDFCAC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758" y="1939084"/>
            <a:ext cx="2803519" cy="7485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19" rIns="91441" bIns="45719" numCol="1" anchor="ctr" anchorCtr="0" compatLnSpc="1">
            <a:prstTxWarp prst="textNoShape">
              <a:avLst/>
            </a:prstTxWarp>
          </a:bodyPr>
          <a:lstStyle/>
          <a:p>
            <a:pPr algn="ctr" defTabSz="914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Cosine</a:t>
            </a:r>
            <a:r>
              <a:rPr lang="de-DE" alt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Similarity</a:t>
            </a:r>
            <a:endParaRPr lang="de-DE" altLang="de-DE" sz="4000" dirty="0">
              <a:latin typeface="Arial" panose="020B0604020202020204" pitchFamily="34" charset="0"/>
            </a:endParaRPr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9123FA26-2249-41BD-8318-895452D02BFF}"/>
              </a:ext>
            </a:extLst>
          </p:cNvPr>
          <p:cNvCxnSpPr>
            <a:cxnSpLocks/>
          </p:cNvCxnSpPr>
          <p:nvPr/>
        </p:nvCxnSpPr>
        <p:spPr>
          <a:xfrm flipV="1">
            <a:off x="1891508" y="2687264"/>
            <a:ext cx="287732" cy="485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96C82D13-4787-4B28-9119-91E5A01B7007}"/>
              </a:ext>
            </a:extLst>
          </p:cNvPr>
          <p:cNvCxnSpPr>
            <a:cxnSpLocks/>
          </p:cNvCxnSpPr>
          <p:nvPr/>
        </p:nvCxnSpPr>
        <p:spPr>
          <a:xfrm flipH="1" flipV="1">
            <a:off x="3038475" y="2687264"/>
            <a:ext cx="394489" cy="566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A98C2169-9419-4A9F-AC75-BA0EDD930F54}"/>
              </a:ext>
            </a:extLst>
          </p:cNvPr>
          <p:cNvCxnSpPr>
            <a:cxnSpLocks/>
          </p:cNvCxnSpPr>
          <p:nvPr/>
        </p:nvCxnSpPr>
        <p:spPr>
          <a:xfrm flipV="1">
            <a:off x="2626517" y="1653695"/>
            <a:ext cx="0" cy="28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chteck 5">
            <a:extLst>
              <a:ext uri="{FF2B5EF4-FFF2-40B4-BE49-F238E27FC236}">
                <a16:creationId xmlns:a16="http://schemas.microsoft.com/office/drawing/2014/main" id="{8E653DB3-7449-46ED-AFBB-9A774F870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604" y="1250070"/>
            <a:ext cx="1213642" cy="5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19" rIns="91441" bIns="45719" numCol="1" anchor="ctr" anchorCtr="0" compatLnSpc="1">
            <a:prstTxWarp prst="textNoShape">
              <a:avLst/>
            </a:prstTxWarp>
          </a:bodyPr>
          <a:lstStyle/>
          <a:p>
            <a:pPr algn="ctr" defTabSz="914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Score</a:t>
            </a:r>
            <a:endParaRPr lang="de-DE" altLang="de-DE" sz="40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8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 animBg="1"/>
      <p:bldP spid="35" grpId="0"/>
      <p:bldP spid="36" grpId="0" animBg="1"/>
      <p:bldP spid="37" grpId="0"/>
      <p:bldP spid="38" grpId="0" animBg="1"/>
      <p:bldP spid="42" grpId="0"/>
      <p:bldP spid="45" grpId="0" animBg="1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FDB00-0C4C-4D3D-9C11-789ACE1F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3436"/>
            <a:ext cx="10515600" cy="1325563"/>
          </a:xfrm>
        </p:spPr>
        <p:txBody>
          <a:bodyPr/>
          <a:lstStyle/>
          <a:p>
            <a:r>
              <a:rPr lang="en-US" dirty="0"/>
              <a:t>Multi-Modal &amp; Multi-Lingual Search</a:t>
            </a:r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FD5647CC-9A68-4E93-82F0-D84BBEB2364A}"/>
              </a:ext>
            </a:extLst>
          </p:cNvPr>
          <p:cNvCxnSpPr>
            <a:cxnSpLocks/>
          </p:cNvCxnSpPr>
          <p:nvPr/>
        </p:nvCxnSpPr>
        <p:spPr>
          <a:xfrm flipV="1">
            <a:off x="6573553" y="1506796"/>
            <a:ext cx="0" cy="30652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C02E384E-5E95-4624-A078-A2159967F4FC}"/>
              </a:ext>
            </a:extLst>
          </p:cNvPr>
          <p:cNvCxnSpPr>
            <a:cxnSpLocks/>
          </p:cNvCxnSpPr>
          <p:nvPr/>
        </p:nvCxnSpPr>
        <p:spPr>
          <a:xfrm>
            <a:off x="6573553" y="4572000"/>
            <a:ext cx="503018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Grafik 38">
            <a:extLst>
              <a:ext uri="{FF2B5EF4-FFF2-40B4-BE49-F238E27FC236}">
                <a16:creationId xmlns:a16="http://schemas.microsoft.com/office/drawing/2014/main" id="{2C900671-EDCC-44A3-AC20-EFF7E5686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714" y="2324397"/>
            <a:ext cx="1389888" cy="1737360"/>
          </a:xfrm>
          <a:prstGeom prst="rect">
            <a:avLst/>
          </a:prstGeom>
        </p:spPr>
      </p:pic>
      <p:sp>
        <p:nvSpPr>
          <p:cNvPr id="40" name="Textfeld 39">
            <a:extLst>
              <a:ext uri="{FF2B5EF4-FFF2-40B4-BE49-F238E27FC236}">
                <a16:creationId xmlns:a16="http://schemas.microsoft.com/office/drawing/2014/main" id="{3F22A696-862D-4B53-A79E-73F1C91B3F91}"/>
              </a:ext>
            </a:extLst>
          </p:cNvPr>
          <p:cNvSpPr txBox="1"/>
          <p:nvPr/>
        </p:nvSpPr>
        <p:spPr>
          <a:xfrm>
            <a:off x="9128822" y="2212878"/>
            <a:ext cx="22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dogs in the snow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0BDFE579-F70D-4947-96AF-5A502BEC3F47}"/>
              </a:ext>
            </a:extLst>
          </p:cNvPr>
          <p:cNvSpPr/>
          <p:nvPr/>
        </p:nvSpPr>
        <p:spPr>
          <a:xfrm>
            <a:off x="9002803" y="2276866"/>
            <a:ext cx="140199" cy="120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370D7DE9-F739-4C79-9587-C31F0EB774AB}"/>
              </a:ext>
            </a:extLst>
          </p:cNvPr>
          <p:cNvSpPr txBox="1"/>
          <p:nvPr/>
        </p:nvSpPr>
        <p:spPr>
          <a:xfrm>
            <a:off x="9220066" y="1853598"/>
            <a:ext cx="231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Hunde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Schnee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FFD9CA50-7DFD-4C3D-9D1B-E59AC1FA1FA9}"/>
              </a:ext>
            </a:extLst>
          </p:cNvPr>
          <p:cNvSpPr/>
          <p:nvPr/>
        </p:nvSpPr>
        <p:spPr>
          <a:xfrm>
            <a:off x="9058722" y="2038264"/>
            <a:ext cx="140199" cy="1206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F7FCF69-15C6-4317-95E4-9A2A08AF7ED2}"/>
              </a:ext>
            </a:extLst>
          </p:cNvPr>
          <p:cNvSpPr txBox="1"/>
          <p:nvPr/>
        </p:nvSpPr>
        <p:spPr>
          <a:xfrm>
            <a:off x="6624698" y="1598483"/>
            <a:ext cx="226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Dos perros en la nieve</a:t>
            </a:r>
            <a:endParaRPr lang="en-US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272CC457-A480-4A91-BE7F-7C6338DEB9DA}"/>
              </a:ext>
            </a:extLst>
          </p:cNvPr>
          <p:cNvSpPr/>
          <p:nvPr/>
        </p:nvSpPr>
        <p:spPr>
          <a:xfrm>
            <a:off x="8747554" y="1917703"/>
            <a:ext cx="140199" cy="1206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CCD40404-DC69-451A-BD40-E4CC36749740}"/>
              </a:ext>
            </a:extLst>
          </p:cNvPr>
          <p:cNvSpPr txBox="1"/>
          <p:nvPr/>
        </p:nvSpPr>
        <p:spPr>
          <a:xfrm>
            <a:off x="6940339" y="197804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两只狗在雪中</a:t>
            </a:r>
            <a:endParaRPr lang="en-US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1EE38D10-2CD0-4672-8F05-018E184587F3}"/>
              </a:ext>
            </a:extLst>
          </p:cNvPr>
          <p:cNvSpPr/>
          <p:nvPr/>
        </p:nvSpPr>
        <p:spPr>
          <a:xfrm>
            <a:off x="8470186" y="2070103"/>
            <a:ext cx="140199" cy="12067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9103F66A-C6F6-4692-BFEE-2CD716A8DFF7}"/>
              </a:ext>
            </a:extLst>
          </p:cNvPr>
          <p:cNvCxnSpPr>
            <a:cxnSpLocks/>
          </p:cNvCxnSpPr>
          <p:nvPr/>
        </p:nvCxnSpPr>
        <p:spPr>
          <a:xfrm flipV="1">
            <a:off x="585681" y="1555205"/>
            <a:ext cx="0" cy="30652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0E8D1BCD-AFFF-4147-B6C7-8944697B77C1}"/>
              </a:ext>
            </a:extLst>
          </p:cNvPr>
          <p:cNvCxnSpPr>
            <a:cxnSpLocks/>
          </p:cNvCxnSpPr>
          <p:nvPr/>
        </p:nvCxnSpPr>
        <p:spPr>
          <a:xfrm>
            <a:off x="585681" y="4620409"/>
            <a:ext cx="548191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" name="Grafik 49">
            <a:extLst>
              <a:ext uri="{FF2B5EF4-FFF2-40B4-BE49-F238E27FC236}">
                <a16:creationId xmlns:a16="http://schemas.microsoft.com/office/drawing/2014/main" id="{5B50CBEA-264D-4D46-81C9-1A45D36FB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842" y="2372806"/>
            <a:ext cx="1389888" cy="1737360"/>
          </a:xfrm>
          <a:prstGeom prst="rect">
            <a:avLst/>
          </a:prstGeom>
        </p:spPr>
      </p:pic>
      <p:sp>
        <p:nvSpPr>
          <p:cNvPr id="51" name="Textfeld 50">
            <a:extLst>
              <a:ext uri="{FF2B5EF4-FFF2-40B4-BE49-F238E27FC236}">
                <a16:creationId xmlns:a16="http://schemas.microsoft.com/office/drawing/2014/main" id="{DCE729D1-38E8-4C65-9385-4FF82291F841}"/>
              </a:ext>
            </a:extLst>
          </p:cNvPr>
          <p:cNvSpPr txBox="1"/>
          <p:nvPr/>
        </p:nvSpPr>
        <p:spPr>
          <a:xfrm>
            <a:off x="3140950" y="2261287"/>
            <a:ext cx="22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dogs in the snow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21CDFBBB-6B50-4FB6-AFF4-804DD38FFA0A}"/>
              </a:ext>
            </a:extLst>
          </p:cNvPr>
          <p:cNvSpPr/>
          <p:nvPr/>
        </p:nvSpPr>
        <p:spPr>
          <a:xfrm>
            <a:off x="3014931" y="2325275"/>
            <a:ext cx="140199" cy="120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3DC7E25-0580-4D0C-B297-238AEE9104C0}"/>
              </a:ext>
            </a:extLst>
          </p:cNvPr>
          <p:cNvSpPr/>
          <p:nvPr/>
        </p:nvSpPr>
        <p:spPr>
          <a:xfrm>
            <a:off x="2716730" y="2213771"/>
            <a:ext cx="140208" cy="1206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6AB7F949-4D00-4CC8-B43B-BC80E18859A7}"/>
              </a:ext>
            </a:extLst>
          </p:cNvPr>
          <p:cNvSpPr txBox="1"/>
          <p:nvPr/>
        </p:nvSpPr>
        <p:spPr>
          <a:xfrm>
            <a:off x="3382178" y="3925500"/>
            <a:ext cx="166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London at night</a:t>
            </a:r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2ED8F909-CAC6-4B23-9464-33C9D533992F}"/>
              </a:ext>
            </a:extLst>
          </p:cNvPr>
          <p:cNvSpPr/>
          <p:nvPr/>
        </p:nvSpPr>
        <p:spPr>
          <a:xfrm>
            <a:off x="3256159" y="3989488"/>
            <a:ext cx="140199" cy="120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2577BF4D-A98C-406D-943C-498015F23AF2}"/>
              </a:ext>
            </a:extLst>
          </p:cNvPr>
          <p:cNvSpPr txBox="1"/>
          <p:nvPr/>
        </p:nvSpPr>
        <p:spPr>
          <a:xfrm>
            <a:off x="1089066" y="1615839"/>
            <a:ext cx="163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cat on a table</a:t>
            </a:r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71C2C14D-D131-4200-A008-B2834A478020}"/>
              </a:ext>
            </a:extLst>
          </p:cNvPr>
          <p:cNvSpPr/>
          <p:nvPr/>
        </p:nvSpPr>
        <p:spPr>
          <a:xfrm>
            <a:off x="963047" y="1679827"/>
            <a:ext cx="140199" cy="120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052E1640-EEC1-4292-B5F4-4B0840CC6F0F}"/>
              </a:ext>
            </a:extLst>
          </p:cNvPr>
          <p:cNvSpPr/>
          <p:nvPr/>
        </p:nvSpPr>
        <p:spPr>
          <a:xfrm>
            <a:off x="4247246" y="1615839"/>
            <a:ext cx="140208" cy="1206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60CA0A3D-611C-4D8E-BAA5-2A424309B12A}"/>
              </a:ext>
            </a:extLst>
          </p:cNvPr>
          <p:cNvSpPr/>
          <p:nvPr/>
        </p:nvSpPr>
        <p:spPr>
          <a:xfrm>
            <a:off x="4247255" y="1935710"/>
            <a:ext cx="140199" cy="120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3F6B01E0-2DC4-48FF-9A20-4FA9A3354206}"/>
              </a:ext>
            </a:extLst>
          </p:cNvPr>
          <p:cNvSpPr txBox="1"/>
          <p:nvPr/>
        </p:nvSpPr>
        <p:spPr>
          <a:xfrm>
            <a:off x="4387454" y="1826772"/>
            <a:ext cx="1508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Text Embedding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F6B65D56-5EAC-459C-97D4-469816B76302}"/>
              </a:ext>
            </a:extLst>
          </p:cNvPr>
          <p:cNvSpPr txBox="1"/>
          <p:nvPr/>
        </p:nvSpPr>
        <p:spPr>
          <a:xfrm>
            <a:off x="4387454" y="1488659"/>
            <a:ext cx="1680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Image Embedding</a:t>
            </a:r>
          </a:p>
        </p:txBody>
      </p:sp>
    </p:spTree>
    <p:extLst>
      <p:ext uri="{BB962C8B-B14F-4D97-AF65-F5344CB8AC3E}">
        <p14:creationId xmlns:p14="http://schemas.microsoft.com/office/powerpoint/2010/main" val="198837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9CB2D-7CD9-4EAA-930E-7581EB654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Bi-Encoders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080A17-25F0-4ADF-9ABF-6D64A8A9E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632" y="1341063"/>
            <a:ext cx="6297168" cy="4835900"/>
          </a:xfrm>
        </p:spPr>
        <p:txBody>
          <a:bodyPr/>
          <a:lstStyle/>
          <a:p>
            <a:r>
              <a:rPr lang="en-US" dirty="0"/>
              <a:t>Can overcome the lexical gap</a:t>
            </a:r>
          </a:p>
          <a:p>
            <a:pPr lvl="1"/>
            <a:r>
              <a:rPr lang="en-US" dirty="0"/>
              <a:t>US vs USA vs United States</a:t>
            </a:r>
          </a:p>
          <a:p>
            <a:r>
              <a:rPr lang="en-US" dirty="0"/>
              <a:t>Respects the word order</a:t>
            </a:r>
          </a:p>
          <a:p>
            <a:pPr lvl="1"/>
            <a:r>
              <a:rPr lang="en-US" dirty="0"/>
              <a:t>Visa from Germany to Canada</a:t>
            </a:r>
          </a:p>
          <a:p>
            <a:pPr lvl="1"/>
            <a:r>
              <a:rPr lang="en-US" dirty="0"/>
              <a:t>Visa from Canada to Germany</a:t>
            </a:r>
          </a:p>
          <a:p>
            <a:r>
              <a:rPr lang="en-US" dirty="0"/>
              <a:t>Knows about related terms</a:t>
            </a:r>
          </a:p>
          <a:p>
            <a:pPr lvl="1"/>
            <a:r>
              <a:rPr lang="en-US" dirty="0"/>
              <a:t>“spearman correlation </a:t>
            </a:r>
            <a:r>
              <a:rPr lang="en-US" dirty="0" err="1"/>
              <a:t>numpy</a:t>
            </a:r>
            <a:r>
              <a:rPr lang="en-US" dirty="0"/>
              <a:t>”</a:t>
            </a:r>
            <a:br>
              <a:rPr lang="en-US" dirty="0"/>
            </a:br>
            <a:r>
              <a:rPr lang="en-US" dirty="0"/>
              <a:t>finds the entry:</a:t>
            </a:r>
            <a:br>
              <a:rPr lang="en-US" dirty="0"/>
            </a:br>
            <a:r>
              <a:rPr lang="en-US" dirty="0"/>
              <a:t>“spearman correlation SciPy”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hteck 3">
            <a:extLst>
              <a:ext uri="{FF2B5EF4-FFF2-40B4-BE49-F238E27FC236}">
                <a16:creationId xmlns:a16="http://schemas.microsoft.com/office/drawing/2014/main" id="{B138FF15-C90C-3A36-3640-A5DAF70A5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685" y="4758529"/>
            <a:ext cx="1213642" cy="5826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19" rIns="91441" bIns="45719" numCol="1" anchor="ctr" anchorCtr="0" compatLnSpc="1">
            <a:prstTxWarp prst="textNoShape">
              <a:avLst/>
            </a:prstTxWarp>
          </a:bodyPr>
          <a:lstStyle/>
          <a:p>
            <a:pPr algn="ctr" defTabSz="914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</a:t>
            </a:r>
            <a:endParaRPr lang="de-DE" altLang="de-DE" sz="4000" dirty="0">
              <a:latin typeface="Arial" panose="020B0604020202020204" pitchFamily="34" charset="0"/>
            </a:endParaRPr>
          </a:p>
        </p:txBody>
      </p:sp>
      <p:sp>
        <p:nvSpPr>
          <p:cNvPr id="7" name="Rechteck 2">
            <a:extLst>
              <a:ext uri="{FF2B5EF4-FFF2-40B4-BE49-F238E27FC236}">
                <a16:creationId xmlns:a16="http://schemas.microsoft.com/office/drawing/2014/main" id="{EC59C4A1-501E-469E-54CC-2BFAE40AA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685" y="3932899"/>
            <a:ext cx="1213642" cy="5826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19" rIns="91441" bIns="45719" numCol="1" anchor="ctr" anchorCtr="0" compatLnSpc="1">
            <a:prstTxWarp prst="textNoShape">
              <a:avLst/>
            </a:prstTxWarp>
          </a:bodyPr>
          <a:lstStyle/>
          <a:p>
            <a:pPr algn="ctr" defTabSz="914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pooling</a:t>
            </a:r>
            <a:endParaRPr lang="de-DE" altLang="de-DE" sz="4000" dirty="0">
              <a:latin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1780DD0A-420F-DDE5-A5B0-535664125D87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2637506" y="5341186"/>
            <a:ext cx="0" cy="24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45825809-5523-EC8C-E980-ACF3400E74BE}"/>
              </a:ext>
            </a:extLst>
          </p:cNvPr>
          <p:cNvCxnSpPr>
            <a:cxnSpLocks/>
            <a:stCxn id="5" idx="0"/>
            <a:endCxn id="7" idx="2"/>
          </p:cNvCxnSpPr>
          <p:nvPr/>
        </p:nvCxnSpPr>
        <p:spPr>
          <a:xfrm flipV="1">
            <a:off x="2637506" y="4515557"/>
            <a:ext cx="0" cy="24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5871974A-F6A1-37E0-C40F-5363F391DF1F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2637506" y="3626687"/>
            <a:ext cx="0" cy="306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hteck 5">
            <a:extLst>
              <a:ext uri="{FF2B5EF4-FFF2-40B4-BE49-F238E27FC236}">
                <a16:creationId xmlns:a16="http://schemas.microsoft.com/office/drawing/2014/main" id="{D5930A1E-01E7-6570-391C-35326697F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685" y="5668962"/>
            <a:ext cx="1213642" cy="5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19" rIns="91441" bIns="45719" numCol="1" anchor="ctr" anchorCtr="0" compatLnSpc="1">
            <a:prstTxWarp prst="textNoShape">
              <a:avLst/>
            </a:prstTxWarp>
          </a:bodyPr>
          <a:lstStyle/>
          <a:p>
            <a:pPr algn="ctr" defTabSz="914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Query</a:t>
            </a:r>
            <a:endParaRPr lang="de-DE" altLang="de-DE" sz="4000" i="1" dirty="0">
              <a:latin typeface="Arial" panose="020B0604020202020204" pitchFamily="34" charset="0"/>
            </a:endParaRPr>
          </a:p>
        </p:txBody>
      </p:sp>
      <p:pic>
        <p:nvPicPr>
          <p:cNvPr id="3074" name="Picture 2" descr="clustered">
            <a:extLst>
              <a:ext uri="{FF2B5EF4-FFF2-40B4-BE49-F238E27FC236}">
                <a16:creationId xmlns:a16="http://schemas.microsoft.com/office/drawing/2014/main" id="{767489A8-5F49-90BE-45F8-9A4447F07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8"/>
          <a:stretch/>
        </p:blipFill>
        <p:spPr bwMode="auto">
          <a:xfrm>
            <a:off x="118665" y="2134054"/>
            <a:ext cx="5037682" cy="140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8EC010F-2D0D-3242-CB66-0195C4A3767C}"/>
              </a:ext>
            </a:extLst>
          </p:cNvPr>
          <p:cNvSpPr txBox="1"/>
          <p:nvPr/>
        </p:nvSpPr>
        <p:spPr>
          <a:xfrm>
            <a:off x="393192" y="6592824"/>
            <a:ext cx="5156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Img</a:t>
            </a:r>
            <a:r>
              <a:rPr lang="en-US" sz="1400" dirty="0"/>
              <a:t>: https://www.pinecone.io/learn/dense-vector-embeddings-nlp/</a:t>
            </a:r>
          </a:p>
        </p:txBody>
      </p:sp>
    </p:spTree>
    <p:extLst>
      <p:ext uri="{BB962C8B-B14F-4D97-AF65-F5344CB8AC3E}">
        <p14:creationId xmlns:p14="http://schemas.microsoft.com/office/powerpoint/2010/main" val="287556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19050"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1739</Words>
  <Application>Microsoft Office PowerPoint</Application>
  <PresentationFormat>Breitbild</PresentationFormat>
  <Paragraphs>315</Paragraphs>
  <Slides>37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8" baseType="lpstr">
      <vt:lpstr>arial</vt:lpstr>
      <vt:lpstr>arial</vt:lpstr>
      <vt:lpstr>Calibri</vt:lpstr>
      <vt:lpstr>Calibri Light</vt:lpstr>
      <vt:lpstr>Courier New</vt:lpstr>
      <vt:lpstr>Google Sans</vt:lpstr>
      <vt:lpstr>Proxima Nova</vt:lpstr>
      <vt:lpstr>Roboto</vt:lpstr>
      <vt:lpstr>Wingdings</vt:lpstr>
      <vt:lpstr>Office</vt:lpstr>
      <vt:lpstr>1_Office</vt:lpstr>
      <vt:lpstr>Next Generation of  Semantic Search</vt:lpstr>
      <vt:lpstr>PowerPoint-Präsentation</vt:lpstr>
      <vt:lpstr>Neural Search – Why all the Hype?</vt:lpstr>
      <vt:lpstr>Neural Search – Why all the Hype?</vt:lpstr>
      <vt:lpstr>Search Quality Improvement in Industry</vt:lpstr>
      <vt:lpstr>Search Quality Improvement in Industry</vt:lpstr>
      <vt:lpstr>Bi-Encoders</vt:lpstr>
      <vt:lpstr>Multi-Modal &amp; Multi-Lingual Search</vt:lpstr>
      <vt:lpstr>Dense Bi-Encoders</vt:lpstr>
      <vt:lpstr>Search in Large Vector Spaces</vt:lpstr>
      <vt:lpstr>Option 1: Brute-Force</vt:lpstr>
      <vt:lpstr>Option 2: IVF</vt:lpstr>
      <vt:lpstr>Option 3: HNSW</vt:lpstr>
      <vt:lpstr>How to Train Representation Models?</vt:lpstr>
      <vt:lpstr>Multiple Negative Ranking Loss</vt:lpstr>
      <vt:lpstr>Multiple Negative Ranking Loss  Intuitive Explanation</vt:lpstr>
      <vt:lpstr>Shortcomings in Semantic Search</vt:lpstr>
      <vt:lpstr>Fields of Issue</vt:lpstr>
      <vt:lpstr>Semantic Search is bad at… Keyword Search</vt:lpstr>
      <vt:lpstr>Encoding Multiple Topics per Text</vt:lpstr>
      <vt:lpstr>Encoding Multiple Topics – Avg. Embeddings</vt:lpstr>
      <vt:lpstr>Real Example</vt:lpstr>
      <vt:lpstr>Challenge of Unknown Words for Dense Bi-Encoders</vt:lpstr>
      <vt:lpstr>Bi-Encoders and the Curse of the Unknowns</vt:lpstr>
      <vt:lpstr>BEIR – Benchmarking IR</vt:lpstr>
      <vt:lpstr>Bi-Encoders vs Lexical Search</vt:lpstr>
      <vt:lpstr>Transformers != Real Documents</vt:lpstr>
      <vt:lpstr>Next Generation of Semantic Search</vt:lpstr>
      <vt:lpstr>Sparse Embeddings</vt:lpstr>
      <vt:lpstr>Multiple Topics Texts with Sparse Vectors</vt:lpstr>
      <vt:lpstr>Unknown Words for Sparse Bi-Encoders</vt:lpstr>
      <vt:lpstr>Long Document Encoding – Sparse Vectors</vt:lpstr>
      <vt:lpstr>Long Document Encoding – Dense Vectors</vt:lpstr>
      <vt:lpstr>Multi-Vector Approaches</vt:lpstr>
      <vt:lpstr>Long Document Encoding</vt:lpstr>
      <vt:lpstr>Hybrid Embeddings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Representation Learnings</dc:title>
  <dc:creator>Windows-Benutzer</dc:creator>
  <cp:lastModifiedBy>Windows-Benutzer</cp:lastModifiedBy>
  <cp:revision>48</cp:revision>
  <dcterms:created xsi:type="dcterms:W3CDTF">2022-06-11T20:19:28Z</dcterms:created>
  <dcterms:modified xsi:type="dcterms:W3CDTF">2022-09-22T17:53:21Z</dcterms:modified>
</cp:coreProperties>
</file>