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80" r:id="rId3"/>
    <p:sldId id="278" r:id="rId4"/>
    <p:sldId id="282" r:id="rId5"/>
    <p:sldId id="283" r:id="rId6"/>
    <p:sldId id="279" r:id="rId7"/>
    <p:sldId id="284" r:id="rId8"/>
    <p:sldId id="285" r:id="rId9"/>
    <p:sldId id="286" r:id="rId10"/>
    <p:sldId id="290" r:id="rId11"/>
    <p:sldId id="332" r:id="rId12"/>
    <p:sldId id="288" r:id="rId13"/>
    <p:sldId id="289" r:id="rId14"/>
    <p:sldId id="291" r:id="rId15"/>
    <p:sldId id="292" r:id="rId16"/>
    <p:sldId id="287" r:id="rId17"/>
    <p:sldId id="295" r:id="rId18"/>
    <p:sldId id="328" r:id="rId19"/>
    <p:sldId id="329" r:id="rId20"/>
    <p:sldId id="294" r:id="rId21"/>
    <p:sldId id="262" r:id="rId22"/>
    <p:sldId id="263" r:id="rId23"/>
    <p:sldId id="330" r:id="rId24"/>
    <p:sldId id="331" r:id="rId25"/>
    <p:sldId id="293" r:id="rId26"/>
    <p:sldId id="327" r:id="rId27"/>
    <p:sldId id="334" r:id="rId28"/>
    <p:sldId id="324" r:id="rId29"/>
    <p:sldId id="335" r:id="rId30"/>
    <p:sldId id="325" r:id="rId31"/>
    <p:sldId id="326" r:id="rId32"/>
    <p:sldId id="297" r:id="rId33"/>
    <p:sldId id="336" r:id="rId34"/>
    <p:sldId id="266" r:id="rId35"/>
    <p:sldId id="340" r:id="rId36"/>
    <p:sldId id="338" r:id="rId37"/>
    <p:sldId id="281" r:id="rId38"/>
    <p:sldId id="333" r:id="rId39"/>
    <p:sldId id="339" r:id="rId40"/>
    <p:sldId id="341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-Benutzer" initials="W" lastIdx="1" clrIdx="0">
    <p:extLst>
      <p:ext uri="{19B8F6BF-5375-455C-9EA6-DF929625EA0E}">
        <p15:presenceInfo xmlns:p15="http://schemas.microsoft.com/office/powerpoint/2012/main" userId="Windows-Benutz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D1F21-71C1-41D3-922C-4C00D81889E4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89AE4-E451-4831-85AB-F982A45617F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43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AFD4BD-EF62-4857-91E6-3D89645AFA5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476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A2D087-BB51-48D3-9384-973DD3CEC7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A5D7B30-CE18-4236-8D8C-365ABDE8E3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21800B-138B-4E3C-BDB6-E5954F31A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024A6-467E-4971-8D3F-63A6BC7A9EC4}" type="datetime1">
              <a:rPr lang="en-US" smtClean="0"/>
              <a:t>10/25/2021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FCEFE2-28FA-411D-8DE6-086BB7521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C7657E-0241-45B4-9616-6B1D363D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81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695E24-86C7-4EEF-979F-CBD3FBD17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8107837-68A9-4183-B1E4-E89A021B23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6C6B68-42C6-4DB6-A8BC-6B226338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8D3A-05AB-4375-88E7-487AD1A2D1AA}" type="datetime1">
              <a:rPr lang="en-US" smtClean="0"/>
              <a:t>10/25/2021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638371-C8C0-4FFE-8AFF-1202C294A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2AAB34-0FF7-45C0-BAF3-5D2A807B2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60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E40A910-2F7D-4D2D-B87F-19A9A6BA1D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6F14752-456F-4030-8969-10241AD21A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C9ACC21-B9E3-4721-AAB0-12DBA0104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5A4B-9407-4F99-8615-E5D00C951422}" type="datetime1">
              <a:rPr lang="en-US" smtClean="0"/>
              <a:t>10/25/2021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3CCC79-F697-4AE8-868D-87BD2C033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BCBB85-BA22-4FF6-9599-E3BD2CD09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548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74E9A6-36EA-4199-B44A-2D5CF3A51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500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5960F3-5262-496B-8CCB-7A64FE5A1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1063"/>
            <a:ext cx="10515600" cy="4835900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3CBC02-1E5D-4E0C-AEFC-6642B3FEA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1255-93AD-4FF1-96D0-AA32431623A7}" type="datetime1">
              <a:rPr lang="en-US" smtClean="0"/>
              <a:t>10/25/2021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309687-F5B4-4B01-A5B4-8D394A2F5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2D89FA-E4A5-46DD-A910-6E3C61D9B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66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10CBC5-5A8E-4B4B-BBDE-9F80E2959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33E91BB-7B72-47DB-9B86-ABC3D8833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23B199-653A-4990-BFBF-09A3640BF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9F63-D6D1-4C62-A73B-2AB880C0ED1A}" type="datetime1">
              <a:rPr lang="en-US" smtClean="0"/>
              <a:t>10/25/2021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3A61C2-A1D8-4C54-B5D5-880C1BFC3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8327E5-8E83-4F05-BDC1-39C436755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659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0918DA-29D7-464F-A4D9-4AD020375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ED73C3B-627C-4F84-92F7-80156E777C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42C5AC6-129F-44AB-B7D2-D94CAEA7FA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C653BE1-9F84-4F14-BD05-9486E9276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3DF-D8DE-4345-A563-9E9F00728BB9}" type="datetime1">
              <a:rPr lang="en-US" smtClean="0"/>
              <a:t>10/25/2021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1B8DA2C-6D03-4567-AC50-AB4CFA285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5D80ACB-732B-4845-B8B1-D2385EE33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342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6A148B-F312-4E79-AB93-5ED4807CA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40F2737-C69C-42F8-A0E1-A242A45CC3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F98456-2D82-46D0-AF15-E4A3E59F33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D7F3E02-D972-45BB-BD78-71AEB3BB7D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434ACCA-89B8-4EE0-957E-D56CA500EE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048F514-F297-4DE6-B892-4B5AFF4F1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9DF1-77E3-448A-9353-000C9894AE10}" type="datetime1">
              <a:rPr lang="en-US" smtClean="0"/>
              <a:t>10/25/2021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96E63A4-A3A1-42C2-8AE4-55427D709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51BE656-D6F3-4BF7-B088-40DBE5160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517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943284-4DD1-4AEA-BD0F-A9F405847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7D528A0-5B25-4361-88A4-CA61DC81C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AA220-7A78-4CAC-91D5-50D002FC5926}" type="datetime1">
              <a:rPr lang="en-US" smtClean="0"/>
              <a:t>10/25/2021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A78E6F4-011B-44E7-8CCD-4F9228C58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782054C-FD23-4D21-9151-2C6BC9A54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67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D4C51A3-D67B-405D-9A3A-AE7B4ADDC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78C26-4BCD-4F6A-9E38-490D479E5B02}" type="datetime1">
              <a:rPr lang="en-US" smtClean="0"/>
              <a:t>10/25/2021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EA25E84-7F56-4B49-B873-285AEF736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670B80-A5E1-437B-BF0D-11E084751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55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3E60C0-4D98-445C-B634-40FC731C4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683111-9582-4945-A6CE-D25E05C85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020CEA1-EB78-45E9-B3F3-AF5B7635D7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F9089D3-5858-47F5-841F-87AFF5AA8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736F6-7BD2-4C2C-870F-84A21C75AE87}" type="datetime1">
              <a:rPr lang="en-US" smtClean="0"/>
              <a:t>10/25/2021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E6A1AC-1949-427D-BC8B-6E0A17AB3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7BDAF59-7D1B-4DDB-92E3-9BA71A80A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492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C6E8C6-0D11-4E87-AE49-69A13C010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2310E24-B097-4883-838E-F8618A3576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7E9BDA-1AC7-4FEA-B030-D9C0DD9CBC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A250F3A-6638-4462-AF80-2DCA04810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657E-1FA6-47A4-826C-87F10F1E6461}" type="datetime1">
              <a:rPr lang="en-US" smtClean="0"/>
              <a:t>10/25/2021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5A2B342-4424-4C00-8ACD-744FA747A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F33C1A-6C2C-418D-A2E5-1D728D11F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80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84E0DBE-4763-4C39-A441-C6C0933A2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909EAB8-CB3E-4668-92B9-B8DF83B72F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AC6FE6-0B47-4F70-95D3-566D03E4F6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9A222-AFC5-47FC-8839-BBBF2BF303C4}" type="datetime1">
              <a:rPr lang="en-US" smtClean="0"/>
              <a:t>10/25/2021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F21630-36B3-47AC-B73B-78D7DED692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F412E6-854A-4257-92E9-2046B6D423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4DBFA-3482-4B1D-AA2C-26A2D26F697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682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B0D95D-C498-444C-BE45-A9042CD209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i="0" dirty="0">
                <a:solidFill>
                  <a:srgbClr val="000000"/>
                </a:solidFill>
                <a:effectLst/>
                <a:latin typeface="roboto-thin"/>
              </a:rPr>
              <a:t>Neural Search for Low Resource Scenarios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1CED02F-05EC-427E-804F-1B5AAFDD59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Nils Reimers</a:t>
            </a:r>
            <a:br>
              <a:rPr lang="en-US" dirty="0"/>
            </a:br>
            <a:r>
              <a:rPr lang="en-US" dirty="0" err="1"/>
              <a:t>HuggingFace</a:t>
            </a:r>
            <a:br>
              <a:rPr lang="en-US" dirty="0"/>
            </a:br>
            <a:r>
              <a:rPr lang="en-US" sz="2000" dirty="0"/>
              <a:t>Creator of Sentence-Transformers (www.SBERT.net)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96D1D16-B3BD-4E7F-B449-363E5749B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5424233"/>
            <a:ext cx="1095375" cy="1152525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5DF9C31-DF47-4CE7-8253-2D66C4B25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1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3CDBBBF-3571-404F-A3E1-82BCC732F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53" y="5512770"/>
            <a:ext cx="1950893" cy="97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ardamom">
            <a:extLst>
              <a:ext uri="{FF2B5EF4-FFF2-40B4-BE49-F238E27FC236}">
                <a16:creationId xmlns:a16="http://schemas.microsoft.com/office/drawing/2014/main" id="{75CB9338-30A5-4787-9F1C-DC4472BB90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910" y="5652832"/>
            <a:ext cx="366712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712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81F36F-8C6A-4BBE-BE3E-57AA9F979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need better benchmarks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8633DF-929A-45C4-BAE9-D312E4ABC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1062"/>
            <a:ext cx="10515600" cy="513288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 optimize on what we can measure</a:t>
            </a:r>
          </a:p>
          <a:p>
            <a:r>
              <a:rPr lang="en-US" dirty="0"/>
              <a:t>Many (commonly accepted) benchmarks are extremely bad</a:t>
            </a:r>
          </a:p>
          <a:p>
            <a:pPr lvl="1"/>
            <a:r>
              <a:rPr lang="en-US" dirty="0"/>
              <a:t>E.g. STS-datasets to measure quality of sentence embedding models</a:t>
            </a:r>
          </a:p>
          <a:p>
            <a:r>
              <a:rPr lang="en-US" dirty="0"/>
              <a:t>Most benchmarks are on the short head </a:t>
            </a:r>
            <a:r>
              <a:rPr lang="en-US" b="0" i="0" dirty="0">
                <a:solidFill>
                  <a:srgbClr val="000000"/>
                </a:solidFill>
                <a:effectLst/>
                <a:latin typeface="apple color emoji"/>
              </a:rPr>
              <a:t>😔</a:t>
            </a:r>
            <a:endParaRPr lang="en-US" dirty="0"/>
          </a:p>
          <a:p>
            <a:pPr lvl="1"/>
            <a:r>
              <a:rPr lang="en-US" dirty="0"/>
              <a:t>Easier to get data</a:t>
            </a:r>
          </a:p>
          <a:p>
            <a:pPr lvl="1"/>
            <a:r>
              <a:rPr lang="en-US" dirty="0"/>
              <a:t>Easier to annotate </a:t>
            </a:r>
          </a:p>
          <a:p>
            <a:pPr lvl="1"/>
            <a:r>
              <a:rPr lang="en-US" dirty="0"/>
              <a:t>You can use cheap student / crowd annotators</a:t>
            </a:r>
          </a:p>
          <a:p>
            <a:pPr lvl="1"/>
            <a:r>
              <a:rPr lang="en-US" dirty="0"/>
              <a:t>E.g. annotate relevant hits for “covid-19 symptoms” vs. “impact of </a:t>
            </a:r>
            <a:r>
              <a:rPr lang="en-US" b="0" i="0" dirty="0">
                <a:solidFill>
                  <a:srgbClr val="212121"/>
                </a:solidFill>
                <a:effectLst/>
                <a:latin typeface="BlinkMacSystemFont"/>
              </a:rPr>
              <a:t>PCV2-specific lymphocytes on CD3+ positive T-cells”</a:t>
            </a:r>
            <a:endParaRPr lang="en-US" dirty="0"/>
          </a:p>
          <a:p>
            <a:r>
              <a:rPr lang="en-US" dirty="0"/>
              <a:t>We need diverse long-tail benchmarks!</a:t>
            </a:r>
          </a:p>
          <a:p>
            <a:pPr lvl="1"/>
            <a:r>
              <a:rPr lang="en-US" dirty="0"/>
              <a:t>Large performance differences on the long tail</a:t>
            </a:r>
          </a:p>
          <a:p>
            <a:pPr lvl="1"/>
            <a:r>
              <a:rPr lang="en-US" dirty="0"/>
              <a:t>The value for many applications / users is in the long tail</a:t>
            </a:r>
          </a:p>
          <a:p>
            <a:r>
              <a:rPr lang="en-US" dirty="0"/>
              <a:t>Benchmarks need to evolve</a:t>
            </a:r>
          </a:p>
          <a:p>
            <a:pPr lvl="1"/>
            <a:r>
              <a:rPr lang="en-US" dirty="0"/>
              <a:t>Stop overfitting on the same 20-year old benchmark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8877FA9-78E5-4C33-8C12-072279340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8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90257E-CD96-4D2C-99B4-A33CA8B7F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Challenge of Long-Tail Benchmarking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AC2B69E-BC89-46B0-BEF0-865CEFB51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11</a:t>
            </a:fld>
            <a:endParaRPr lang="en-US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3451B7B-D064-4E4F-855F-98E847497C7D}"/>
              </a:ext>
            </a:extLst>
          </p:cNvPr>
          <p:cNvSpPr/>
          <p:nvPr/>
        </p:nvSpPr>
        <p:spPr>
          <a:xfrm>
            <a:off x="4770120" y="1152693"/>
            <a:ext cx="1325880" cy="7040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Base English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FE2A00DD-1395-4222-935B-3742F079A3C2}"/>
              </a:ext>
            </a:extLst>
          </p:cNvPr>
          <p:cNvSpPr/>
          <p:nvPr/>
        </p:nvSpPr>
        <p:spPr>
          <a:xfrm>
            <a:off x="2752344" y="2295144"/>
            <a:ext cx="1325880" cy="7040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Sports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87893C88-FB77-44F0-9DF6-789B6590CFDB}"/>
              </a:ext>
            </a:extLst>
          </p:cNvPr>
          <p:cNvSpPr/>
          <p:nvPr/>
        </p:nvSpPr>
        <p:spPr>
          <a:xfrm>
            <a:off x="4770120" y="2295144"/>
            <a:ext cx="1325880" cy="7040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Tech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CAF19FD0-356F-4049-94E5-754907377F4B}"/>
              </a:ext>
            </a:extLst>
          </p:cNvPr>
          <p:cNvSpPr/>
          <p:nvPr/>
        </p:nvSpPr>
        <p:spPr>
          <a:xfrm>
            <a:off x="6918960" y="2295144"/>
            <a:ext cx="1325880" cy="7040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Politics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11620857-FF7E-48FC-8287-E17FF319FA94}"/>
              </a:ext>
            </a:extLst>
          </p:cNvPr>
          <p:cNvSpPr/>
          <p:nvPr/>
        </p:nvSpPr>
        <p:spPr>
          <a:xfrm>
            <a:off x="1267968" y="3496662"/>
            <a:ext cx="1325880" cy="7040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Gaming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8EA81B87-01C9-40F3-A267-2F837BC9882A}"/>
              </a:ext>
            </a:extLst>
          </p:cNvPr>
          <p:cNvSpPr/>
          <p:nvPr/>
        </p:nvSpPr>
        <p:spPr>
          <a:xfrm>
            <a:off x="4770120" y="3496662"/>
            <a:ext cx="1325880" cy="7040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AI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F0F4FF3-2BC0-4D7E-92E1-52EE8B3FA6D2}"/>
              </a:ext>
            </a:extLst>
          </p:cNvPr>
          <p:cNvSpPr/>
          <p:nvPr/>
        </p:nvSpPr>
        <p:spPr>
          <a:xfrm>
            <a:off x="6918960" y="3506725"/>
            <a:ext cx="1325880" cy="7040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Crypto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89E671F-729A-4F36-B9C8-8E3C7BDE31CD}"/>
              </a:ext>
            </a:extLst>
          </p:cNvPr>
          <p:cNvSpPr/>
          <p:nvPr/>
        </p:nvSpPr>
        <p:spPr>
          <a:xfrm>
            <a:off x="9031224" y="3496662"/>
            <a:ext cx="1325880" cy="7040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IoT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45C4C847-794C-498D-9F19-16EAEC8886CB}"/>
              </a:ext>
            </a:extLst>
          </p:cNvPr>
          <p:cNvSpPr/>
          <p:nvPr/>
        </p:nvSpPr>
        <p:spPr>
          <a:xfrm>
            <a:off x="2945892" y="3496662"/>
            <a:ext cx="1325880" cy="7040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Phones</a:t>
            </a: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5A484A8E-B018-4634-A7BF-7A25DB9E926A}"/>
              </a:ext>
            </a:extLst>
          </p:cNvPr>
          <p:cNvCxnSpPr>
            <a:cxnSpLocks/>
            <a:stCxn id="5" idx="3"/>
            <a:endCxn id="6" idx="0"/>
          </p:cNvCxnSpPr>
          <p:nvPr/>
        </p:nvCxnSpPr>
        <p:spPr>
          <a:xfrm flipH="1">
            <a:off x="3415284" y="1753670"/>
            <a:ext cx="1549007" cy="541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1E199A2B-F7E9-41AB-8A25-9F753E59721B}"/>
              </a:ext>
            </a:extLst>
          </p:cNvPr>
          <p:cNvCxnSpPr>
            <a:cxnSpLocks/>
            <a:stCxn id="5" idx="4"/>
            <a:endCxn id="7" idx="0"/>
          </p:cNvCxnSpPr>
          <p:nvPr/>
        </p:nvCxnSpPr>
        <p:spPr>
          <a:xfrm>
            <a:off x="5433060" y="1856781"/>
            <a:ext cx="0" cy="438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34C24228-97E6-418F-B815-92D483F557C6}"/>
              </a:ext>
            </a:extLst>
          </p:cNvPr>
          <p:cNvCxnSpPr>
            <a:cxnSpLocks/>
            <a:stCxn id="5" idx="5"/>
            <a:endCxn id="8" idx="0"/>
          </p:cNvCxnSpPr>
          <p:nvPr/>
        </p:nvCxnSpPr>
        <p:spPr>
          <a:xfrm>
            <a:off x="5901829" y="1753670"/>
            <a:ext cx="1680071" cy="541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35A1E947-1E0E-41AF-BBD6-FACD63BDF359}"/>
              </a:ext>
            </a:extLst>
          </p:cNvPr>
          <p:cNvCxnSpPr>
            <a:cxnSpLocks/>
            <a:stCxn id="7" idx="3"/>
            <a:endCxn id="9" idx="0"/>
          </p:cNvCxnSpPr>
          <p:nvPr/>
        </p:nvCxnSpPr>
        <p:spPr>
          <a:xfrm flipH="1">
            <a:off x="1930908" y="2896121"/>
            <a:ext cx="3033383" cy="600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93BD9631-FBE0-4D39-97FE-32DF9E43929D}"/>
              </a:ext>
            </a:extLst>
          </p:cNvPr>
          <p:cNvCxnSpPr>
            <a:cxnSpLocks/>
            <a:endCxn id="13" idx="0"/>
          </p:cNvCxnSpPr>
          <p:nvPr/>
        </p:nvCxnSpPr>
        <p:spPr>
          <a:xfrm flipH="1">
            <a:off x="3608832" y="2993974"/>
            <a:ext cx="1578863" cy="502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28B74BDA-9EE1-49F4-8E75-8160393DABDA}"/>
              </a:ext>
            </a:extLst>
          </p:cNvPr>
          <p:cNvCxnSpPr>
            <a:cxnSpLocks/>
            <a:stCxn id="7" idx="4"/>
            <a:endCxn id="10" idx="0"/>
          </p:cNvCxnSpPr>
          <p:nvPr/>
        </p:nvCxnSpPr>
        <p:spPr>
          <a:xfrm>
            <a:off x="5433060" y="2999232"/>
            <a:ext cx="0" cy="497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B67FB969-2E73-4CD5-B557-5C794FD8BD0A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5696712" y="2993974"/>
            <a:ext cx="1885188" cy="512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0898295D-CC72-4ADD-90C5-166C2C84C768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6096000" y="2810862"/>
            <a:ext cx="3129395" cy="788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feld 41">
            <a:extLst>
              <a:ext uri="{FF2B5EF4-FFF2-40B4-BE49-F238E27FC236}">
                <a16:creationId xmlns:a16="http://schemas.microsoft.com/office/drawing/2014/main" id="{4B0A961B-AD9C-4BCB-99B2-4A8DD8AC8F28}"/>
              </a:ext>
            </a:extLst>
          </p:cNvPr>
          <p:cNvSpPr txBox="1"/>
          <p:nvPr/>
        </p:nvSpPr>
        <p:spPr>
          <a:xfrm>
            <a:off x="978408" y="4910328"/>
            <a:ext cx="103753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Number of topics grows exponentially in the long tail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Required expertise for annotators grows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How many topics is you benchmark checking? </a:t>
            </a:r>
          </a:p>
        </p:txBody>
      </p:sp>
    </p:spTree>
    <p:extLst>
      <p:ext uri="{BB962C8B-B14F-4D97-AF65-F5344CB8AC3E}">
        <p14:creationId xmlns:p14="http://schemas.microsoft.com/office/powerpoint/2010/main" val="203361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44EB2E-535A-41A0-929A-724057DE5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Procedure vs. Training Data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1D7305D4-0896-4A01-BCD3-13161D9C8F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553444"/>
              </p:ext>
            </p:extLst>
          </p:nvPr>
        </p:nvGraphicFramePr>
        <p:xfrm>
          <a:off x="905256" y="2329010"/>
          <a:ext cx="10597896" cy="165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90088">
                  <a:extLst>
                    <a:ext uri="{9D8B030D-6E8A-4147-A177-3AD203B41FA5}">
                      <a16:colId xmlns:a16="http://schemas.microsoft.com/office/drawing/2014/main" val="4210221814"/>
                    </a:ext>
                  </a:extLst>
                </a:gridCol>
                <a:gridCol w="2962656">
                  <a:extLst>
                    <a:ext uri="{9D8B030D-6E8A-4147-A177-3AD203B41FA5}">
                      <a16:colId xmlns:a16="http://schemas.microsoft.com/office/drawing/2014/main" val="2572013555"/>
                    </a:ext>
                  </a:extLst>
                </a:gridCol>
                <a:gridCol w="2304288">
                  <a:extLst>
                    <a:ext uri="{9D8B030D-6E8A-4147-A177-3AD203B41FA5}">
                      <a16:colId xmlns:a16="http://schemas.microsoft.com/office/drawing/2014/main" val="4258012027"/>
                    </a:ext>
                  </a:extLst>
                </a:gridCol>
                <a:gridCol w="2340864">
                  <a:extLst>
                    <a:ext uri="{9D8B030D-6E8A-4147-A177-3AD203B41FA5}">
                      <a16:colId xmlns:a16="http://schemas.microsoft.com/office/drawing/2014/main" val="26716989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Training 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Training Procedure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MS MARCO</a:t>
                      </a:r>
                      <a:br>
                        <a:rPr lang="en-US" b="1" dirty="0"/>
                      </a:br>
                      <a:r>
                        <a:rPr lang="en-US" b="1" dirty="0"/>
                        <a:t>Retrieval 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Out-of-domain</a:t>
                      </a:r>
                      <a:br>
                        <a:rPr lang="en-US" b="1" dirty="0"/>
                      </a:br>
                      <a:r>
                        <a:rPr lang="en-US" b="1" dirty="0"/>
                        <a:t>Retrieval Performance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9530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MS MARCO (500k pairs)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Simple 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38.8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034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MS MARCO (500k pairs)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Extremely Sophisticated Method (TAS-B)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70.4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9219282"/>
                  </a:ext>
                </a:extLst>
              </a:tr>
            </a:tbl>
          </a:graphicData>
        </a:graphic>
      </p:graphicFrame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C472AD4-00E6-48DE-BDAB-8C90CBDD1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852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44EB2E-535A-41A0-929A-724057DE5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Procedure vs. Training Data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1D7305D4-0896-4A01-BCD3-13161D9C8F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285353"/>
              </p:ext>
            </p:extLst>
          </p:nvPr>
        </p:nvGraphicFramePr>
        <p:xfrm>
          <a:off x="905256" y="2329010"/>
          <a:ext cx="10597896" cy="2291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90088">
                  <a:extLst>
                    <a:ext uri="{9D8B030D-6E8A-4147-A177-3AD203B41FA5}">
                      <a16:colId xmlns:a16="http://schemas.microsoft.com/office/drawing/2014/main" val="4210221814"/>
                    </a:ext>
                  </a:extLst>
                </a:gridCol>
                <a:gridCol w="2962656">
                  <a:extLst>
                    <a:ext uri="{9D8B030D-6E8A-4147-A177-3AD203B41FA5}">
                      <a16:colId xmlns:a16="http://schemas.microsoft.com/office/drawing/2014/main" val="2572013555"/>
                    </a:ext>
                  </a:extLst>
                </a:gridCol>
                <a:gridCol w="2304288">
                  <a:extLst>
                    <a:ext uri="{9D8B030D-6E8A-4147-A177-3AD203B41FA5}">
                      <a16:colId xmlns:a16="http://schemas.microsoft.com/office/drawing/2014/main" val="4258012027"/>
                    </a:ext>
                  </a:extLst>
                </a:gridCol>
                <a:gridCol w="2340864">
                  <a:extLst>
                    <a:ext uri="{9D8B030D-6E8A-4147-A177-3AD203B41FA5}">
                      <a16:colId xmlns:a16="http://schemas.microsoft.com/office/drawing/2014/main" val="26716989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Training 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Training Procedure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MS MARCO</a:t>
                      </a:r>
                      <a:br>
                        <a:rPr lang="en-US" b="1" dirty="0"/>
                      </a:br>
                      <a:r>
                        <a:rPr lang="en-US" b="1" dirty="0"/>
                        <a:t>Retrieval 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Out-of-domain</a:t>
                      </a:r>
                      <a:br>
                        <a:rPr lang="en-US" b="1" dirty="0"/>
                      </a:br>
                      <a:r>
                        <a:rPr lang="en-US" b="1" dirty="0"/>
                        <a:t>Retrieval Performance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9530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MS MARCO (500k pairs)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Simple 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38.8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034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MS MARCO (500k pairs)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Extremely Sophisticated Method (TAS-B)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70.4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9219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Multiple sources (200M pairs)</a:t>
                      </a:r>
                      <a:br>
                        <a:rPr lang="en-US" b="1" dirty="0"/>
                      </a:br>
                      <a:r>
                        <a:rPr lang="en-US" b="0" dirty="0"/>
                        <a:t>(5 days of work)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Extremely Simple 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54.3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9550598"/>
                  </a:ext>
                </a:extLst>
              </a:tr>
            </a:tbl>
          </a:graphicData>
        </a:graphic>
      </p:graphicFrame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414C141-1AB1-4BBF-B539-B100EC294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038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BE67B4-810E-47F2-B873-F7D78ECF8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– Part I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DB14C3E-D158-4875-9B72-DBE0BD4CF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1050"/>
            <a:ext cx="10515600" cy="548119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True low resource learning is not realistic</a:t>
            </a:r>
          </a:p>
          <a:p>
            <a:pPr lvl="1"/>
            <a:r>
              <a:rPr lang="en-US" dirty="0"/>
              <a:t>World has too many facets </a:t>
            </a:r>
          </a:p>
          <a:p>
            <a:pPr lvl="1"/>
            <a:r>
              <a:rPr lang="en-US" dirty="0"/>
              <a:t>You have to see something at least once</a:t>
            </a:r>
          </a:p>
          <a:p>
            <a:endParaRPr lang="en-US" dirty="0"/>
          </a:p>
          <a:p>
            <a:r>
              <a:rPr lang="en-US" dirty="0"/>
              <a:t>Important research questions:</a:t>
            </a:r>
          </a:p>
          <a:p>
            <a:pPr lvl="1"/>
            <a:r>
              <a:rPr lang="en-US" dirty="0"/>
              <a:t>How to learn unsupervised?</a:t>
            </a:r>
          </a:p>
          <a:p>
            <a:pPr lvl="1"/>
            <a:r>
              <a:rPr lang="en-US" dirty="0"/>
              <a:t>How to exploit structure in our data (like title &amp; body, text &amp; image)?</a:t>
            </a:r>
          </a:p>
          <a:p>
            <a:pPr lvl="1"/>
            <a:r>
              <a:rPr lang="en-US" dirty="0"/>
              <a:t>Data efficiency: How can we learn a concept from a single instance?</a:t>
            </a:r>
          </a:p>
          <a:p>
            <a:pPr lvl="1"/>
            <a:endParaRPr lang="en-US" dirty="0"/>
          </a:p>
          <a:p>
            <a:r>
              <a:rPr lang="en-US" dirty="0"/>
              <a:t>We need better benchmarks</a:t>
            </a:r>
          </a:p>
          <a:p>
            <a:pPr lvl="1"/>
            <a:r>
              <a:rPr lang="en-US" dirty="0"/>
              <a:t>Must evolve with train set &amp; models</a:t>
            </a:r>
          </a:p>
          <a:p>
            <a:pPr lvl="1"/>
            <a:r>
              <a:rPr lang="en-US" dirty="0"/>
              <a:t>Must check the long tail </a:t>
            </a:r>
          </a:p>
          <a:p>
            <a:pPr lvl="1"/>
            <a:endParaRPr lang="en-US" dirty="0"/>
          </a:p>
          <a:p>
            <a:r>
              <a:rPr lang="en-US" dirty="0"/>
              <a:t>We need more &amp; better datasets</a:t>
            </a:r>
          </a:p>
          <a:p>
            <a:pPr lvl="1"/>
            <a:r>
              <a:rPr lang="en-US" dirty="0"/>
              <a:t>Improving datasets improves models often more than tuning the architecture</a:t>
            </a:r>
          </a:p>
          <a:p>
            <a:pPr lvl="1"/>
            <a:r>
              <a:rPr lang="en-US" dirty="0"/>
              <a:t>Especially non-English datasets are needed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A7109B-21F6-419B-B810-E3EABBC69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131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B0D95D-C498-444C-BE45-A9042CD209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330765"/>
          </a:xfrm>
        </p:spPr>
        <p:txBody>
          <a:bodyPr>
            <a:normAutofit fontScale="90000"/>
          </a:bodyPr>
          <a:lstStyle/>
          <a:p>
            <a:r>
              <a:rPr lang="en-US" i="0" dirty="0">
                <a:solidFill>
                  <a:srgbClr val="000000"/>
                </a:solidFill>
                <a:effectLst/>
                <a:latin typeface="roboto-thin"/>
              </a:rPr>
              <a:t>Part II:</a:t>
            </a:r>
            <a:br>
              <a:rPr lang="en-US" i="0" dirty="0">
                <a:solidFill>
                  <a:srgbClr val="000000"/>
                </a:solidFill>
                <a:effectLst/>
                <a:latin typeface="roboto-thin"/>
              </a:rPr>
            </a:br>
            <a:r>
              <a:rPr lang="en-US" i="0" dirty="0">
                <a:solidFill>
                  <a:srgbClr val="000000"/>
                </a:solidFill>
                <a:effectLst/>
                <a:latin typeface="roboto-thin"/>
              </a:rPr>
              <a:t>Domain-Adaptation</a:t>
            </a:r>
            <a:br>
              <a:rPr lang="en-US" i="0" dirty="0">
                <a:solidFill>
                  <a:srgbClr val="000000"/>
                </a:solidFill>
                <a:effectLst/>
                <a:latin typeface="roboto-thin"/>
              </a:rPr>
            </a:br>
            <a:r>
              <a:rPr lang="en-US" i="0" dirty="0">
                <a:solidFill>
                  <a:srgbClr val="000000"/>
                </a:solidFill>
                <a:effectLst/>
                <a:latin typeface="roboto-thin"/>
              </a:rPr>
              <a:t>for Text Embeddings </a:t>
            </a:r>
            <a:br>
              <a:rPr lang="en-US" i="0" dirty="0">
                <a:solidFill>
                  <a:srgbClr val="000000"/>
                </a:solidFill>
                <a:effectLst/>
                <a:latin typeface="roboto-thin"/>
              </a:rPr>
            </a:br>
            <a:r>
              <a:rPr lang="en-US" i="0" dirty="0">
                <a:solidFill>
                  <a:srgbClr val="000000"/>
                </a:solidFill>
                <a:effectLst/>
                <a:latin typeface="roboto-thin"/>
              </a:rPr>
              <a:t>and Neural Search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96D1D16-B3BD-4E7F-B449-363E5749B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5424233"/>
            <a:ext cx="1095375" cy="1152525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5DF9C31-DF47-4CE7-8253-2D66C4B25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20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1FDB00-0C4C-4D3D-9C11-789ACE1FC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3436"/>
            <a:ext cx="10515600" cy="1325563"/>
          </a:xfrm>
        </p:spPr>
        <p:txBody>
          <a:bodyPr/>
          <a:lstStyle/>
          <a:p>
            <a:r>
              <a:rPr lang="en-US" dirty="0"/>
              <a:t>Neural Search – Using Dense Vectors</a:t>
            </a:r>
          </a:p>
        </p:txBody>
      </p:sp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id="{793A5918-7868-47F5-A359-08F8EE4BA064}"/>
              </a:ext>
            </a:extLst>
          </p:cNvPr>
          <p:cNvCxnSpPr>
            <a:cxnSpLocks/>
          </p:cNvCxnSpPr>
          <p:nvPr/>
        </p:nvCxnSpPr>
        <p:spPr>
          <a:xfrm>
            <a:off x="1491785" y="2096718"/>
            <a:ext cx="0" cy="2564056"/>
          </a:xfrm>
          <a:prstGeom prst="straightConnector1">
            <a:avLst/>
          </a:prstGeom>
          <a:ln w="28575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Gerade Verbindung mit Pfeil 55">
            <a:extLst>
              <a:ext uri="{FF2B5EF4-FFF2-40B4-BE49-F238E27FC236}">
                <a16:creationId xmlns:a16="http://schemas.microsoft.com/office/drawing/2014/main" id="{153BA1A8-F218-4FEA-9D7A-29E8F029F880}"/>
              </a:ext>
            </a:extLst>
          </p:cNvPr>
          <p:cNvCxnSpPr>
            <a:cxnSpLocks/>
          </p:cNvCxnSpPr>
          <p:nvPr/>
        </p:nvCxnSpPr>
        <p:spPr>
          <a:xfrm flipH="1">
            <a:off x="1491785" y="4660774"/>
            <a:ext cx="2721864" cy="0"/>
          </a:xfrm>
          <a:prstGeom prst="straightConnector1">
            <a:avLst/>
          </a:prstGeom>
          <a:ln w="28575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Ellipse 56">
            <a:extLst>
              <a:ext uri="{FF2B5EF4-FFF2-40B4-BE49-F238E27FC236}">
                <a16:creationId xmlns:a16="http://schemas.microsoft.com/office/drawing/2014/main" id="{B8D60745-596B-45DC-853C-E281D7E2E88D}"/>
              </a:ext>
            </a:extLst>
          </p:cNvPr>
          <p:cNvSpPr/>
          <p:nvPr/>
        </p:nvSpPr>
        <p:spPr>
          <a:xfrm>
            <a:off x="2128817" y="3093414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2DE7DEBF-7760-44EF-A72D-8940C6EA3DBB}"/>
              </a:ext>
            </a:extLst>
          </p:cNvPr>
          <p:cNvSpPr/>
          <p:nvPr/>
        </p:nvSpPr>
        <p:spPr>
          <a:xfrm>
            <a:off x="2281217" y="3245814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4607EA1A-657F-4D13-9EE5-482C7994B7B3}"/>
              </a:ext>
            </a:extLst>
          </p:cNvPr>
          <p:cNvSpPr/>
          <p:nvPr/>
        </p:nvSpPr>
        <p:spPr>
          <a:xfrm>
            <a:off x="2820711" y="2983688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015CCC42-168A-4446-8B4E-0851FDB7429E}"/>
              </a:ext>
            </a:extLst>
          </p:cNvPr>
          <p:cNvSpPr/>
          <p:nvPr/>
        </p:nvSpPr>
        <p:spPr>
          <a:xfrm>
            <a:off x="2390943" y="3712505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37531444-D4F9-4B05-8EF0-713D01CF3E2E}"/>
              </a:ext>
            </a:extLst>
          </p:cNvPr>
          <p:cNvSpPr/>
          <p:nvPr/>
        </p:nvSpPr>
        <p:spPr>
          <a:xfrm>
            <a:off x="3186473" y="3896908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35130491-886F-409B-87B8-3E441CEAD02E}"/>
              </a:ext>
            </a:extLst>
          </p:cNvPr>
          <p:cNvSpPr/>
          <p:nvPr/>
        </p:nvSpPr>
        <p:spPr>
          <a:xfrm>
            <a:off x="2854241" y="3352494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08CED9D3-569C-4268-901B-5A4E7F9E86A5}"/>
              </a:ext>
            </a:extLst>
          </p:cNvPr>
          <p:cNvSpPr/>
          <p:nvPr/>
        </p:nvSpPr>
        <p:spPr>
          <a:xfrm>
            <a:off x="3393735" y="3090368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E686EF4C-9E13-417D-848C-30BF7FEEE572}"/>
              </a:ext>
            </a:extLst>
          </p:cNvPr>
          <p:cNvSpPr/>
          <p:nvPr/>
        </p:nvSpPr>
        <p:spPr>
          <a:xfrm>
            <a:off x="2963967" y="3819185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Ellipse 64">
            <a:extLst>
              <a:ext uri="{FF2B5EF4-FFF2-40B4-BE49-F238E27FC236}">
                <a16:creationId xmlns:a16="http://schemas.microsoft.com/office/drawing/2014/main" id="{735E317E-72CD-4DE2-B443-28E59D74254B}"/>
              </a:ext>
            </a:extLst>
          </p:cNvPr>
          <p:cNvSpPr/>
          <p:nvPr/>
        </p:nvSpPr>
        <p:spPr>
          <a:xfrm>
            <a:off x="2281217" y="2541726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840B1C75-FEF1-49B6-821C-9BAACCA20EC0}"/>
              </a:ext>
            </a:extLst>
          </p:cNvPr>
          <p:cNvSpPr/>
          <p:nvPr/>
        </p:nvSpPr>
        <p:spPr>
          <a:xfrm>
            <a:off x="2433617" y="2694126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Ellipse 66">
            <a:extLst>
              <a:ext uri="{FF2B5EF4-FFF2-40B4-BE49-F238E27FC236}">
                <a16:creationId xmlns:a16="http://schemas.microsoft.com/office/drawing/2014/main" id="{1FC77E16-4E81-4AC8-90C9-9BEEA4D685F3}"/>
              </a:ext>
            </a:extLst>
          </p:cNvPr>
          <p:cNvSpPr/>
          <p:nvPr/>
        </p:nvSpPr>
        <p:spPr>
          <a:xfrm>
            <a:off x="3284009" y="2432000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35D5CA79-D73E-43BB-9FA8-C2E563346607}"/>
              </a:ext>
            </a:extLst>
          </p:cNvPr>
          <p:cNvSpPr/>
          <p:nvPr/>
        </p:nvSpPr>
        <p:spPr>
          <a:xfrm>
            <a:off x="2854241" y="2648406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Ellipse 68">
            <a:extLst>
              <a:ext uri="{FF2B5EF4-FFF2-40B4-BE49-F238E27FC236}">
                <a16:creationId xmlns:a16="http://schemas.microsoft.com/office/drawing/2014/main" id="{135BAEA8-D5AC-45F0-9F00-41B31E2DD392}"/>
              </a:ext>
            </a:extLst>
          </p:cNvPr>
          <p:cNvSpPr/>
          <p:nvPr/>
        </p:nvSpPr>
        <p:spPr>
          <a:xfrm>
            <a:off x="3006641" y="2800806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895A716B-9DE4-4447-A0DD-71803E5469DC}"/>
              </a:ext>
            </a:extLst>
          </p:cNvPr>
          <p:cNvSpPr/>
          <p:nvPr/>
        </p:nvSpPr>
        <p:spPr>
          <a:xfrm>
            <a:off x="1897169" y="3300678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DD657177-C405-470F-95D8-7CE07D9A140E}"/>
              </a:ext>
            </a:extLst>
          </p:cNvPr>
          <p:cNvSpPr/>
          <p:nvPr/>
        </p:nvSpPr>
        <p:spPr>
          <a:xfrm>
            <a:off x="2049569" y="3453078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78FDF4F0-4FC6-431B-965B-4B71A857A6A9}"/>
              </a:ext>
            </a:extLst>
          </p:cNvPr>
          <p:cNvSpPr/>
          <p:nvPr/>
        </p:nvSpPr>
        <p:spPr>
          <a:xfrm>
            <a:off x="2159295" y="3919769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F1F81421-26CB-48D8-A152-00D939E67BCA}"/>
              </a:ext>
            </a:extLst>
          </p:cNvPr>
          <p:cNvSpPr/>
          <p:nvPr/>
        </p:nvSpPr>
        <p:spPr>
          <a:xfrm>
            <a:off x="3027977" y="4159036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1C9B5D25-7452-4CB3-97A7-DBEC297E6BDF}"/>
              </a:ext>
            </a:extLst>
          </p:cNvPr>
          <p:cNvSpPr/>
          <p:nvPr/>
        </p:nvSpPr>
        <p:spPr>
          <a:xfrm>
            <a:off x="2695745" y="3614622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46A12438-EC9E-4B85-80F6-6702AB7F9811}"/>
              </a:ext>
            </a:extLst>
          </p:cNvPr>
          <p:cNvSpPr/>
          <p:nvPr/>
        </p:nvSpPr>
        <p:spPr>
          <a:xfrm>
            <a:off x="2805471" y="4081313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BC5355D-3094-474A-8252-128A5C455AB7}"/>
              </a:ext>
            </a:extLst>
          </p:cNvPr>
          <p:cNvSpPr/>
          <p:nvPr/>
        </p:nvSpPr>
        <p:spPr>
          <a:xfrm>
            <a:off x="3463841" y="3879798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F69D34E0-C949-4201-9DBC-51572B2B975D}"/>
              </a:ext>
            </a:extLst>
          </p:cNvPr>
          <p:cNvSpPr/>
          <p:nvPr/>
        </p:nvSpPr>
        <p:spPr>
          <a:xfrm>
            <a:off x="3616241" y="4032198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B6F1DC98-0B33-4885-8F8A-6C92A824CF7A}"/>
              </a:ext>
            </a:extLst>
          </p:cNvPr>
          <p:cNvSpPr/>
          <p:nvPr/>
        </p:nvSpPr>
        <p:spPr>
          <a:xfrm>
            <a:off x="3546135" y="3471368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CD8EAA74-BAD7-40ED-9886-E61E763F953B}"/>
              </a:ext>
            </a:extLst>
          </p:cNvPr>
          <p:cNvSpPr/>
          <p:nvPr/>
        </p:nvSpPr>
        <p:spPr>
          <a:xfrm>
            <a:off x="3387635" y="2544774"/>
            <a:ext cx="109726" cy="10972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Gerader Verbinder 79">
            <a:extLst>
              <a:ext uri="{FF2B5EF4-FFF2-40B4-BE49-F238E27FC236}">
                <a16:creationId xmlns:a16="http://schemas.microsoft.com/office/drawing/2014/main" id="{4B2F23BE-5B22-4001-9667-5FBE6D6F4916}"/>
              </a:ext>
            </a:extLst>
          </p:cNvPr>
          <p:cNvCxnSpPr>
            <a:cxnSpLocks/>
            <a:stCxn id="79" idx="7"/>
          </p:cNvCxnSpPr>
          <p:nvPr/>
        </p:nvCxnSpPr>
        <p:spPr>
          <a:xfrm flipV="1">
            <a:off x="3481292" y="2431831"/>
            <a:ext cx="439737" cy="12901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1" name="Textfeld 80">
            <a:extLst>
              <a:ext uri="{FF2B5EF4-FFF2-40B4-BE49-F238E27FC236}">
                <a16:creationId xmlns:a16="http://schemas.microsoft.com/office/drawing/2014/main" id="{815ED084-4F9F-4CAB-93B6-00EA348EC438}"/>
              </a:ext>
            </a:extLst>
          </p:cNvPr>
          <p:cNvSpPr txBox="1"/>
          <p:nvPr/>
        </p:nvSpPr>
        <p:spPr>
          <a:xfrm>
            <a:off x="3905350" y="2227257"/>
            <a:ext cx="698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Query</a:t>
            </a:r>
            <a:endParaRPr lang="en-US" dirty="0"/>
          </a:p>
        </p:txBody>
      </p:sp>
      <p:cxnSp>
        <p:nvCxnSpPr>
          <p:cNvPr id="82" name="Gerader Verbinder 81">
            <a:extLst>
              <a:ext uri="{FF2B5EF4-FFF2-40B4-BE49-F238E27FC236}">
                <a16:creationId xmlns:a16="http://schemas.microsoft.com/office/drawing/2014/main" id="{31F6D852-1BBB-47D1-8808-80F6B8ED7E37}"/>
              </a:ext>
            </a:extLst>
          </p:cNvPr>
          <p:cNvCxnSpPr>
            <a:endCxn id="67" idx="0"/>
          </p:cNvCxnSpPr>
          <p:nvPr/>
        </p:nvCxnSpPr>
        <p:spPr>
          <a:xfrm>
            <a:off x="3284009" y="2096718"/>
            <a:ext cx="54863" cy="335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feld 82">
            <a:extLst>
              <a:ext uri="{FF2B5EF4-FFF2-40B4-BE49-F238E27FC236}">
                <a16:creationId xmlns:a16="http://schemas.microsoft.com/office/drawing/2014/main" id="{432DF58F-3114-4137-9EA3-C17DEE90F4A5}"/>
              </a:ext>
            </a:extLst>
          </p:cNvPr>
          <p:cNvSpPr txBox="1"/>
          <p:nvPr/>
        </p:nvSpPr>
        <p:spPr>
          <a:xfrm>
            <a:off x="2789564" y="1523466"/>
            <a:ext cx="1054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00" dirty="0"/>
              <a:t>Relevant</a:t>
            </a:r>
          </a:p>
          <a:p>
            <a:pPr algn="ctr"/>
            <a:r>
              <a:rPr lang="de-DE" sz="1600" dirty="0"/>
              <a:t>Document</a:t>
            </a:r>
            <a:endParaRPr lang="en-US" dirty="0"/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8C68CA09-F1C9-48C5-BAE6-BDEE9291AE75}"/>
              </a:ext>
            </a:extLst>
          </p:cNvPr>
          <p:cNvSpPr txBox="1"/>
          <p:nvPr/>
        </p:nvSpPr>
        <p:spPr>
          <a:xfrm>
            <a:off x="2554482" y="4716982"/>
            <a:ext cx="812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Search</a:t>
            </a:r>
          </a:p>
        </p:txBody>
      </p:sp>
      <p:sp>
        <p:nvSpPr>
          <p:cNvPr id="34" name="Titel 1">
            <a:extLst>
              <a:ext uri="{FF2B5EF4-FFF2-40B4-BE49-F238E27FC236}">
                <a16:creationId xmlns:a16="http://schemas.microsoft.com/office/drawing/2014/main" id="{86B6DE26-78B8-469D-B180-F25261AB2189}"/>
              </a:ext>
            </a:extLst>
          </p:cNvPr>
          <p:cNvSpPr txBox="1">
            <a:spLocks/>
          </p:cNvSpPr>
          <p:nvPr/>
        </p:nvSpPr>
        <p:spPr>
          <a:xfrm>
            <a:off x="7458685" y="1564475"/>
            <a:ext cx="266375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Bi-Encoder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425A97E7-5BE3-4247-B4CA-1CCE2CD43692}"/>
              </a:ext>
            </a:extLst>
          </p:cNvPr>
          <p:cNvGrpSpPr/>
          <p:nvPr/>
        </p:nvGrpSpPr>
        <p:grpSpPr>
          <a:xfrm>
            <a:off x="6964108" y="2748989"/>
            <a:ext cx="3092402" cy="2705023"/>
            <a:chOff x="242093" y="50626"/>
            <a:chExt cx="2043115" cy="2088044"/>
          </a:xfrm>
        </p:grpSpPr>
        <p:sp>
          <p:nvSpPr>
            <p:cNvPr id="35" name="Textfeld 2">
              <a:extLst>
                <a:ext uri="{FF2B5EF4-FFF2-40B4-BE49-F238E27FC236}">
                  <a16:creationId xmlns:a16="http://schemas.microsoft.com/office/drawing/2014/main" id="{159E9552-50E4-4A6C-AFB9-4B06B8CD54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2093" y="1877337"/>
              <a:ext cx="855384" cy="26133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1" tIns="45719" rIns="91441" bIns="45719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3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Query</a:t>
              </a:r>
              <a:endParaRPr lang="de-DE" altLang="de-DE" sz="2800" dirty="0">
                <a:latin typeface="Arial" panose="020B0604020202020204" pitchFamily="34" charset="0"/>
              </a:endParaRPr>
            </a:p>
          </p:txBody>
        </p:sp>
        <p:sp>
          <p:nvSpPr>
            <p:cNvPr id="36" name="Text Box 1">
              <a:extLst>
                <a:ext uri="{FF2B5EF4-FFF2-40B4-BE49-F238E27FC236}">
                  <a16:creationId xmlns:a16="http://schemas.microsoft.com/office/drawing/2014/main" id="{6FC992C6-A0B8-4072-930A-983BDA8446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3194" y="1877337"/>
              <a:ext cx="855384" cy="2613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1" tIns="45719" rIns="91441" bIns="45719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3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600" dirty="0" err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Document</a:t>
              </a:r>
              <a:endParaRPr lang="de-DE" altLang="de-DE" sz="2800" dirty="0">
                <a:latin typeface="Arial" panose="020B0604020202020204" pitchFamily="34" charset="0"/>
              </a:endParaRPr>
            </a:p>
          </p:txBody>
        </p:sp>
        <p:sp>
          <p:nvSpPr>
            <p:cNvPr id="37" name="Rechteck 3">
              <a:extLst>
                <a:ext uri="{FF2B5EF4-FFF2-40B4-BE49-F238E27FC236}">
                  <a16:creationId xmlns:a16="http://schemas.microsoft.com/office/drawing/2014/main" id="{B57E3866-66F4-445D-B1DE-0A22D7BC5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095" y="1500014"/>
              <a:ext cx="860425" cy="28892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19" rIns="91441" bIns="45719" numCol="1" anchor="ctr" anchorCtr="0" compatLnSpc="1">
              <a:prstTxWarp prst="textNoShape">
                <a:avLst/>
              </a:prstTxWarp>
            </a:bodyPr>
            <a:lstStyle/>
            <a:p>
              <a:pPr algn="ctr" defTabSz="9143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BERT</a:t>
              </a:r>
              <a:endParaRPr lang="de-DE" altLang="de-DE" sz="2800" dirty="0">
                <a:latin typeface="Arial" panose="020B0604020202020204" pitchFamily="34" charset="0"/>
              </a:endParaRPr>
            </a:p>
          </p:txBody>
        </p:sp>
        <p:sp>
          <p:nvSpPr>
            <p:cNvPr id="38" name="Rechteck 4">
              <a:extLst>
                <a:ext uri="{FF2B5EF4-FFF2-40B4-BE49-F238E27FC236}">
                  <a16:creationId xmlns:a16="http://schemas.microsoft.com/office/drawing/2014/main" id="{62E3D88D-C504-4AAE-A083-70F832116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3195" y="1500014"/>
              <a:ext cx="860425" cy="28892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19" rIns="91441" bIns="45719" numCol="1" anchor="ctr" anchorCtr="0" compatLnSpc="1">
              <a:prstTxWarp prst="textNoShape">
                <a:avLst/>
              </a:prstTxWarp>
            </a:bodyPr>
            <a:lstStyle/>
            <a:p>
              <a:pPr algn="ctr" defTabSz="9143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BERT</a:t>
              </a:r>
              <a:endParaRPr lang="de-DE" altLang="de-DE" sz="2800" dirty="0">
                <a:latin typeface="Arial" panose="020B0604020202020204" pitchFamily="34" charset="0"/>
              </a:endParaRPr>
            </a:p>
          </p:txBody>
        </p:sp>
        <p:sp>
          <p:nvSpPr>
            <p:cNvPr id="39" name="Rechteck 5">
              <a:extLst>
                <a:ext uri="{FF2B5EF4-FFF2-40B4-BE49-F238E27FC236}">
                  <a16:creationId xmlns:a16="http://schemas.microsoft.com/office/drawing/2014/main" id="{AB880520-A2B2-47A0-83A3-9E2F76280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683" y="699913"/>
              <a:ext cx="860425" cy="28892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19" rIns="91441" bIns="45719" numCol="1" anchor="ctr" anchorCtr="0" compatLnSpc="1">
              <a:prstTxWarp prst="textNoShape">
                <a:avLst/>
              </a:prstTxWarp>
            </a:bodyPr>
            <a:lstStyle/>
            <a:p>
              <a:pPr algn="ctr" defTabSz="9143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</a:t>
              </a:r>
              <a:endParaRPr lang="de-DE" altLang="de-DE" sz="2800" dirty="0">
                <a:latin typeface="Arial" panose="020B0604020202020204" pitchFamily="34" charset="0"/>
              </a:endParaRPr>
            </a:p>
          </p:txBody>
        </p:sp>
        <p:sp>
          <p:nvSpPr>
            <p:cNvPr id="40" name="Rechteck 6">
              <a:extLst>
                <a:ext uri="{FF2B5EF4-FFF2-40B4-BE49-F238E27FC236}">
                  <a16:creationId xmlns:a16="http://schemas.microsoft.com/office/drawing/2014/main" id="{04E7A166-A92B-44EF-92FC-E6719C8A6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783" y="699913"/>
              <a:ext cx="860425" cy="28892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19" rIns="91441" bIns="45719" numCol="1" anchor="ctr" anchorCtr="0" compatLnSpc="1">
              <a:prstTxWarp prst="textNoShape">
                <a:avLst/>
              </a:prstTxWarp>
            </a:bodyPr>
            <a:lstStyle/>
            <a:p>
              <a:pPr algn="ctr" defTabSz="9143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v</a:t>
              </a:r>
              <a:endParaRPr lang="de-DE" altLang="de-DE" sz="2800" dirty="0">
                <a:latin typeface="Arial" panose="020B0604020202020204" pitchFamily="34" charset="0"/>
              </a:endParaRPr>
            </a:p>
          </p:txBody>
        </p:sp>
        <p:sp>
          <p:nvSpPr>
            <p:cNvPr id="41" name="Rechteck 2">
              <a:extLst>
                <a:ext uri="{FF2B5EF4-FFF2-40B4-BE49-F238E27FC236}">
                  <a16:creationId xmlns:a16="http://schemas.microsoft.com/office/drawing/2014/main" id="{78B8D84C-FC5E-458E-9A0C-626B6A0A3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683" y="1096788"/>
              <a:ext cx="860425" cy="28892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19" rIns="91441" bIns="45719" numCol="1" anchor="ctr" anchorCtr="0" compatLnSpc="1">
              <a:prstTxWarp prst="textNoShape">
                <a:avLst/>
              </a:prstTxWarp>
            </a:bodyPr>
            <a:lstStyle/>
            <a:p>
              <a:pPr algn="ctr" defTabSz="9143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600" dirty="0" err="1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pooling</a:t>
              </a:r>
              <a:endParaRPr lang="de-DE" altLang="de-DE" sz="2800" dirty="0">
                <a:latin typeface="Arial" panose="020B0604020202020204" pitchFamily="34" charset="0"/>
              </a:endParaRPr>
            </a:p>
          </p:txBody>
        </p:sp>
        <p:sp>
          <p:nvSpPr>
            <p:cNvPr id="42" name="Rechteck 7">
              <a:extLst>
                <a:ext uri="{FF2B5EF4-FFF2-40B4-BE49-F238E27FC236}">
                  <a16:creationId xmlns:a16="http://schemas.microsoft.com/office/drawing/2014/main" id="{C7CCFDDF-5920-4E04-BC4B-53EBF90094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783" y="1096788"/>
              <a:ext cx="860425" cy="28892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19" rIns="91441" bIns="45719" numCol="1" anchor="ctr" anchorCtr="0" compatLnSpc="1">
              <a:prstTxWarp prst="textNoShape">
                <a:avLst/>
              </a:prstTxWarp>
            </a:bodyPr>
            <a:lstStyle/>
            <a:p>
              <a:pPr algn="ctr" defTabSz="9143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600" dirty="0" err="1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pooling</a:t>
              </a:r>
              <a:endParaRPr lang="de-DE" altLang="de-DE" sz="2800" dirty="0">
                <a:latin typeface="Arial" panose="020B0604020202020204" pitchFamily="34" charset="0"/>
              </a:endParaRPr>
            </a:p>
          </p:txBody>
        </p:sp>
        <p:sp>
          <p:nvSpPr>
            <p:cNvPr id="43" name="Rechteck 8">
              <a:extLst>
                <a:ext uri="{FF2B5EF4-FFF2-40B4-BE49-F238E27FC236}">
                  <a16:creationId xmlns:a16="http://schemas.microsoft.com/office/drawing/2014/main" id="{0DCAA72D-03DD-41DA-9CD5-D817C0419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994" y="188738"/>
              <a:ext cx="1349375" cy="28892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19" rIns="91441" bIns="45719" numCol="1" anchor="ctr" anchorCtr="0" compatLnSpc="1">
              <a:prstTxWarp prst="textNoShape">
                <a:avLst/>
              </a:prstTxWarp>
            </a:bodyPr>
            <a:lstStyle/>
            <a:p>
              <a:pPr algn="ctr" defTabSz="9143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600" dirty="0" err="1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Cosine-Similarity</a:t>
              </a:r>
              <a:endParaRPr lang="de-DE" altLang="de-DE" sz="2800" dirty="0">
                <a:latin typeface="Arial" panose="020B0604020202020204" pitchFamily="34" charset="0"/>
              </a:endParaRPr>
            </a:p>
          </p:txBody>
        </p:sp>
        <p:cxnSp>
          <p:nvCxnSpPr>
            <p:cNvPr id="44" name="Gerade Verbindung mit Pfeil 43">
              <a:extLst>
                <a:ext uri="{FF2B5EF4-FFF2-40B4-BE49-F238E27FC236}">
                  <a16:creationId xmlns:a16="http://schemas.microsoft.com/office/drawing/2014/main" id="{B87FA243-783A-4B86-8367-95564BB1ED37}"/>
                </a:ext>
              </a:extLst>
            </p:cNvPr>
            <p:cNvCxnSpPr>
              <a:cxnSpLocks/>
              <a:endCxn id="37" idx="2"/>
            </p:cNvCxnSpPr>
            <p:nvPr/>
          </p:nvCxnSpPr>
          <p:spPr>
            <a:xfrm flipV="1">
              <a:off x="670623" y="1788945"/>
              <a:ext cx="1680" cy="1647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>
              <a:extLst>
                <a:ext uri="{FF2B5EF4-FFF2-40B4-BE49-F238E27FC236}">
                  <a16:creationId xmlns:a16="http://schemas.microsoft.com/office/drawing/2014/main" id="{4109726D-9460-400C-9C26-9451837D367A}"/>
                </a:ext>
              </a:extLst>
            </p:cNvPr>
            <p:cNvCxnSpPr>
              <a:cxnSpLocks/>
              <a:endCxn id="38" idx="2"/>
            </p:cNvCxnSpPr>
            <p:nvPr/>
          </p:nvCxnSpPr>
          <p:spPr>
            <a:xfrm flipH="1" flipV="1">
              <a:off x="1853406" y="1788943"/>
              <a:ext cx="2131" cy="1495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>
              <a:extLst>
                <a:ext uri="{FF2B5EF4-FFF2-40B4-BE49-F238E27FC236}">
                  <a16:creationId xmlns:a16="http://schemas.microsoft.com/office/drawing/2014/main" id="{5071403D-39AA-4226-9666-E82A327F1CE5}"/>
                </a:ext>
              </a:extLst>
            </p:cNvPr>
            <p:cNvCxnSpPr>
              <a:cxnSpLocks/>
              <a:stCxn id="37" idx="0"/>
              <a:endCxn id="41" idx="2"/>
            </p:cNvCxnSpPr>
            <p:nvPr/>
          </p:nvCxnSpPr>
          <p:spPr>
            <a:xfrm flipV="1">
              <a:off x="672302" y="1385717"/>
              <a:ext cx="1588" cy="1142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>
              <a:extLst>
                <a:ext uri="{FF2B5EF4-FFF2-40B4-BE49-F238E27FC236}">
                  <a16:creationId xmlns:a16="http://schemas.microsoft.com/office/drawing/2014/main" id="{49EC311B-9404-40F1-8EF3-373C946B6FF6}"/>
                </a:ext>
              </a:extLst>
            </p:cNvPr>
            <p:cNvCxnSpPr>
              <a:cxnSpLocks/>
              <a:endCxn id="42" idx="2"/>
            </p:cNvCxnSpPr>
            <p:nvPr/>
          </p:nvCxnSpPr>
          <p:spPr>
            <a:xfrm flipV="1">
              <a:off x="1853402" y="1385717"/>
              <a:ext cx="1588" cy="1142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>
              <a:extLst>
                <a:ext uri="{FF2B5EF4-FFF2-40B4-BE49-F238E27FC236}">
                  <a16:creationId xmlns:a16="http://schemas.microsoft.com/office/drawing/2014/main" id="{54DD60AC-0F2B-4646-ABF8-34F1A2698028}"/>
                </a:ext>
              </a:extLst>
            </p:cNvPr>
            <p:cNvCxnSpPr>
              <a:cxnSpLocks/>
              <a:endCxn id="43" idx="2"/>
            </p:cNvCxnSpPr>
            <p:nvPr/>
          </p:nvCxnSpPr>
          <p:spPr>
            <a:xfrm flipV="1">
              <a:off x="662464" y="477666"/>
              <a:ext cx="597217" cy="2222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Gerade Verbindung mit Pfeil 49">
              <a:extLst>
                <a:ext uri="{FF2B5EF4-FFF2-40B4-BE49-F238E27FC236}">
                  <a16:creationId xmlns:a16="http://schemas.microsoft.com/office/drawing/2014/main" id="{5F1FF594-42A8-43C0-8999-E21ECD6BC0A6}"/>
                </a:ext>
              </a:extLst>
            </p:cNvPr>
            <p:cNvCxnSpPr>
              <a:cxnSpLocks/>
              <a:stCxn id="42" idx="0"/>
              <a:endCxn id="40" idx="2"/>
            </p:cNvCxnSpPr>
            <p:nvPr/>
          </p:nvCxnSpPr>
          <p:spPr>
            <a:xfrm flipV="1">
              <a:off x="1854990" y="988842"/>
              <a:ext cx="0" cy="1079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Gerade Verbindung mit Pfeil 50">
              <a:extLst>
                <a:ext uri="{FF2B5EF4-FFF2-40B4-BE49-F238E27FC236}">
                  <a16:creationId xmlns:a16="http://schemas.microsoft.com/office/drawing/2014/main" id="{6DB7378C-FA1C-4894-93DD-0C2B7A34C8B2}"/>
                </a:ext>
              </a:extLst>
            </p:cNvPr>
            <p:cNvCxnSpPr>
              <a:cxnSpLocks/>
              <a:stCxn id="40" idx="0"/>
              <a:endCxn id="43" idx="2"/>
            </p:cNvCxnSpPr>
            <p:nvPr/>
          </p:nvCxnSpPr>
          <p:spPr>
            <a:xfrm flipH="1" flipV="1">
              <a:off x="1259683" y="477666"/>
              <a:ext cx="595313" cy="2222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Gerade Verbindung mit Pfeil 51">
              <a:extLst>
                <a:ext uri="{FF2B5EF4-FFF2-40B4-BE49-F238E27FC236}">
                  <a16:creationId xmlns:a16="http://schemas.microsoft.com/office/drawing/2014/main" id="{56E79F88-D4EB-45D1-B1EF-079632F6493A}"/>
                </a:ext>
              </a:extLst>
            </p:cNvPr>
            <p:cNvCxnSpPr>
              <a:cxnSpLocks/>
              <a:stCxn id="43" idx="0"/>
            </p:cNvCxnSpPr>
            <p:nvPr/>
          </p:nvCxnSpPr>
          <p:spPr>
            <a:xfrm flipV="1">
              <a:off x="1259678" y="50626"/>
              <a:ext cx="0" cy="1381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Gerade Verbindung mit Pfeil 52">
              <a:extLst>
                <a:ext uri="{FF2B5EF4-FFF2-40B4-BE49-F238E27FC236}">
                  <a16:creationId xmlns:a16="http://schemas.microsoft.com/office/drawing/2014/main" id="{2953BBCA-8BCA-440A-9CE6-38F6B96F8FB1}"/>
                </a:ext>
              </a:extLst>
            </p:cNvPr>
            <p:cNvCxnSpPr>
              <a:cxnSpLocks/>
              <a:stCxn id="41" idx="0"/>
              <a:endCxn id="39" idx="2"/>
            </p:cNvCxnSpPr>
            <p:nvPr/>
          </p:nvCxnSpPr>
          <p:spPr>
            <a:xfrm flipV="1">
              <a:off x="673895" y="988838"/>
              <a:ext cx="0" cy="1079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773C186-55AE-4740-B6AC-25394D23B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8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1" grpId="0"/>
      <p:bldP spid="83" grpId="0"/>
      <p:bldP spid="84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69B23A-D0B9-4BE6-876A-2199157B3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Re-Rankers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C620BE8-D968-4496-BC42-D98472490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17</a:t>
            </a:fld>
            <a:endParaRPr lang="en-US"/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2E2D0CA8-29EA-4025-B758-219EEAD456ED}"/>
              </a:ext>
            </a:extLst>
          </p:cNvPr>
          <p:cNvGrpSpPr/>
          <p:nvPr/>
        </p:nvGrpSpPr>
        <p:grpSpPr>
          <a:xfrm>
            <a:off x="1954436" y="1200943"/>
            <a:ext cx="8644407" cy="2372454"/>
            <a:chOff x="345692" y="1462779"/>
            <a:chExt cx="8644407" cy="2372454"/>
          </a:xfrm>
        </p:grpSpPr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6A975480-43EE-4A43-A841-83460A91B021}"/>
                </a:ext>
              </a:extLst>
            </p:cNvPr>
            <p:cNvSpPr txBox="1"/>
            <p:nvPr/>
          </p:nvSpPr>
          <p:spPr>
            <a:xfrm>
              <a:off x="345692" y="3014442"/>
              <a:ext cx="16395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Search Query / </a:t>
              </a:r>
              <a:br>
                <a:rPr lang="en-US" dirty="0"/>
              </a:br>
              <a:r>
                <a:rPr lang="en-US" dirty="0"/>
                <a:t>Question</a:t>
              </a:r>
            </a:p>
          </p:txBody>
        </p:sp>
        <p:pic>
          <p:nvPicPr>
            <p:cNvPr id="6" name="Picture 2" descr="Data, storage, database, bd Symbol">
              <a:extLst>
                <a:ext uri="{FF2B5EF4-FFF2-40B4-BE49-F238E27FC236}">
                  <a16:creationId xmlns:a16="http://schemas.microsoft.com/office/drawing/2014/main" id="{20624788-C586-48D6-90A0-0C73792401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0060" y="1462779"/>
              <a:ext cx="753011" cy="7530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7B996992-419A-4363-A7E8-9D0D9A1639BB}"/>
                </a:ext>
              </a:extLst>
            </p:cNvPr>
            <p:cNvSpPr/>
            <p:nvPr/>
          </p:nvSpPr>
          <p:spPr>
            <a:xfrm>
              <a:off x="2877211" y="2839983"/>
              <a:ext cx="1574137" cy="99525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1. Stage</a:t>
              </a:r>
              <a:br>
                <a:rPr lang="en-US" dirty="0"/>
              </a:br>
              <a:r>
                <a:rPr lang="en-US" dirty="0"/>
                <a:t>Retrieval</a:t>
              </a:r>
            </a:p>
          </p:txBody>
        </p:sp>
        <p:cxnSp>
          <p:nvCxnSpPr>
            <p:cNvPr id="8" name="Gerade Verbindung mit Pfeil 7">
              <a:extLst>
                <a:ext uri="{FF2B5EF4-FFF2-40B4-BE49-F238E27FC236}">
                  <a16:creationId xmlns:a16="http://schemas.microsoft.com/office/drawing/2014/main" id="{4B705220-7793-4FED-B92F-56A4C2CBDB5C}"/>
                </a:ext>
              </a:extLst>
            </p:cNvPr>
            <p:cNvCxnSpPr>
              <a:stCxn id="5" idx="3"/>
              <a:endCxn id="7" idx="1"/>
            </p:cNvCxnSpPr>
            <p:nvPr/>
          </p:nvCxnSpPr>
          <p:spPr>
            <a:xfrm>
              <a:off x="1985243" y="3337608"/>
              <a:ext cx="8919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3B1C6BD9-F601-4EF8-9CB1-617726FFA4DA}"/>
                </a:ext>
              </a:extLst>
            </p:cNvPr>
            <p:cNvCxnSpPr>
              <a:cxnSpLocks/>
              <a:stCxn id="6" idx="2"/>
              <a:endCxn id="7" idx="0"/>
            </p:cNvCxnSpPr>
            <p:nvPr/>
          </p:nvCxnSpPr>
          <p:spPr>
            <a:xfrm flipH="1">
              <a:off x="3664280" y="2215790"/>
              <a:ext cx="2286" cy="6241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68EC99C4-251E-4BD1-8CF1-6C158E07877E}"/>
                </a:ext>
              </a:extLst>
            </p:cNvPr>
            <p:cNvSpPr txBox="1"/>
            <p:nvPr/>
          </p:nvSpPr>
          <p:spPr>
            <a:xfrm>
              <a:off x="4040786" y="1546896"/>
              <a:ext cx="10631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Document</a:t>
              </a:r>
              <a:br>
                <a:rPr lang="en-US" sz="1600" dirty="0"/>
              </a:br>
              <a:r>
                <a:rPr lang="en-US" sz="1600" dirty="0"/>
                <a:t> Collection</a:t>
              </a:r>
            </a:p>
          </p:txBody>
        </p: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E84DE7F6-3FC0-404F-AD30-6A50A0569C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39161" y="3306829"/>
              <a:ext cx="1508755" cy="95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6767F643-8802-46B5-89C1-A9FC5A54F7AC}"/>
                </a:ext>
              </a:extLst>
            </p:cNvPr>
            <p:cNvSpPr txBox="1"/>
            <p:nvPr/>
          </p:nvSpPr>
          <p:spPr>
            <a:xfrm>
              <a:off x="4652041" y="3014442"/>
              <a:ext cx="10813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Retrieve </a:t>
              </a:r>
              <a:br>
                <a:rPr lang="en-US" sz="1600" dirty="0"/>
              </a:br>
              <a:r>
                <a:rPr lang="en-US" sz="1600" dirty="0"/>
                <a:t>candidates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4B1B29FD-A475-43AF-AC25-505AFB22A473}"/>
                </a:ext>
              </a:extLst>
            </p:cNvPr>
            <p:cNvSpPr/>
            <p:nvPr/>
          </p:nvSpPr>
          <p:spPr>
            <a:xfrm>
              <a:off x="5947916" y="2839982"/>
              <a:ext cx="1574137" cy="99525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Re-Ranker</a:t>
              </a:r>
              <a:br>
                <a:rPr lang="en-US" dirty="0"/>
              </a:br>
              <a:r>
                <a:rPr lang="en-US" dirty="0"/>
                <a:t>Cross-Encoder</a:t>
              </a:r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565C5518-4E86-41DC-A19A-432A0F44E70F}"/>
                </a:ext>
              </a:extLst>
            </p:cNvPr>
            <p:cNvCxnSpPr>
              <a:cxnSpLocks/>
            </p:cNvCxnSpPr>
            <p:nvPr/>
          </p:nvCxnSpPr>
          <p:spPr>
            <a:xfrm>
              <a:off x="7522053" y="3342405"/>
              <a:ext cx="61432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C1879B43-A73D-4C59-808B-21BE1124C2AA}"/>
                </a:ext>
              </a:extLst>
            </p:cNvPr>
            <p:cNvSpPr txBox="1"/>
            <p:nvPr/>
          </p:nvSpPr>
          <p:spPr>
            <a:xfrm>
              <a:off x="8191675" y="3005970"/>
              <a:ext cx="7984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Ranked</a:t>
              </a:r>
              <a:br>
                <a:rPr lang="en-US" sz="1600" dirty="0"/>
              </a:br>
              <a:r>
                <a:rPr lang="en-US" sz="1600" dirty="0"/>
                <a:t>hits</a:t>
              </a:r>
            </a:p>
          </p:txBody>
        </p: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4C66C8E3-EE48-44AE-B409-C1311540115A}"/>
              </a:ext>
            </a:extLst>
          </p:cNvPr>
          <p:cNvGrpSpPr/>
          <p:nvPr/>
        </p:nvGrpSpPr>
        <p:grpSpPr>
          <a:xfrm>
            <a:off x="4111546" y="4500305"/>
            <a:ext cx="3522403" cy="1753157"/>
            <a:chOff x="228183" y="27107"/>
            <a:chExt cx="2141540" cy="1348310"/>
          </a:xfrm>
        </p:grpSpPr>
        <p:sp>
          <p:nvSpPr>
            <p:cNvPr id="16" name="Textfeld 2">
              <a:extLst>
                <a:ext uri="{FF2B5EF4-FFF2-40B4-BE49-F238E27FC236}">
                  <a16:creationId xmlns:a16="http://schemas.microsoft.com/office/drawing/2014/main" id="{9FFD2DDB-3C4F-45AE-8ABF-B20DC8546A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183" y="1115045"/>
              <a:ext cx="960439" cy="26037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1" tIns="45719" rIns="91441" bIns="45719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53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6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Query</a:t>
              </a:r>
              <a:endParaRPr lang="de-DE" altLang="de-DE" sz="2800" dirty="0">
                <a:latin typeface="Arial" panose="020B0604020202020204" pitchFamily="34" charset="0"/>
              </a:endParaRPr>
            </a:p>
          </p:txBody>
        </p:sp>
        <p:sp>
          <p:nvSpPr>
            <p:cNvPr id="17" name="Text Box 1">
              <a:extLst>
                <a:ext uri="{FF2B5EF4-FFF2-40B4-BE49-F238E27FC236}">
                  <a16:creationId xmlns:a16="http://schemas.microsoft.com/office/drawing/2014/main" id="{3811DCC8-645A-474B-87D0-A7F60304C6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9284" y="1115045"/>
              <a:ext cx="960439" cy="260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1" tIns="45719" rIns="91441" bIns="45719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53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60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Document</a:t>
              </a:r>
              <a:endParaRPr lang="de-DE" altLang="de-DE" sz="2800" dirty="0">
                <a:latin typeface="Arial" panose="020B0604020202020204" pitchFamily="34" charset="0"/>
              </a:endParaRPr>
            </a:p>
          </p:txBody>
        </p:sp>
        <p:sp>
          <p:nvSpPr>
            <p:cNvPr id="18" name="Rechteck 3">
              <a:extLst>
                <a:ext uri="{FF2B5EF4-FFF2-40B4-BE49-F238E27FC236}">
                  <a16:creationId xmlns:a16="http://schemas.microsoft.com/office/drawing/2014/main" id="{C6A90B14-E0D8-45D8-AD18-C70F699B7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85" y="737722"/>
              <a:ext cx="2043113" cy="28892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19" rIns="91441" bIns="45719" numCol="1" anchor="ctr" anchorCtr="0" compatLnSpc="1">
              <a:prstTxWarp prst="textNoShape">
                <a:avLst/>
              </a:prstTxWarp>
            </a:bodyPr>
            <a:lstStyle/>
            <a:p>
              <a:pPr algn="ctr" defTabSz="914353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6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BERT</a:t>
              </a:r>
              <a:endParaRPr lang="de-DE" altLang="de-DE" sz="2800" dirty="0">
                <a:latin typeface="Arial" panose="020B0604020202020204" pitchFamily="34" charset="0"/>
              </a:endParaRPr>
            </a:p>
          </p:txBody>
        </p:sp>
        <p:sp>
          <p:nvSpPr>
            <p:cNvPr id="19" name="Rechteck 2">
              <a:extLst>
                <a:ext uri="{FF2B5EF4-FFF2-40B4-BE49-F238E27FC236}">
                  <a16:creationId xmlns:a16="http://schemas.microsoft.com/office/drawing/2014/main" id="{6C42FE83-979E-427F-BFCD-E3CECCEA3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468" y="334496"/>
              <a:ext cx="860425" cy="28892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1" tIns="45719" rIns="91441" bIns="45719" numCol="1" anchor="ctr" anchorCtr="0" compatLnSpc="1">
              <a:prstTxWarp prst="textNoShape">
                <a:avLst/>
              </a:prstTxWarp>
            </a:bodyPr>
            <a:lstStyle/>
            <a:p>
              <a:pPr algn="ctr" defTabSz="914353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600" dirty="0" err="1">
                  <a:solidFill>
                    <a:srgbClr val="00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Classifier</a:t>
              </a:r>
              <a:endParaRPr lang="de-DE" altLang="de-DE" sz="2800" dirty="0">
                <a:latin typeface="Arial" panose="020B0604020202020204" pitchFamily="34" charset="0"/>
              </a:endParaRPr>
            </a:p>
          </p:txBody>
        </p:sp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084F5C9D-6455-4B66-8102-1E4BE2B5AC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6713" y="1026646"/>
              <a:ext cx="2131" cy="1647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8F7EE115-4D1C-4CBE-8833-415EC49F50D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39496" y="1026655"/>
              <a:ext cx="2131" cy="1495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26A898EC-3528-4FD1-BCC6-2012AEE655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48248" y="623424"/>
              <a:ext cx="1588" cy="1142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>
              <a:extLst>
                <a:ext uri="{FF2B5EF4-FFF2-40B4-BE49-F238E27FC236}">
                  <a16:creationId xmlns:a16="http://schemas.microsoft.com/office/drawing/2014/main" id="{221765FE-2D40-472D-BB35-EA460DE593CE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V="1">
              <a:off x="1259679" y="226546"/>
              <a:ext cx="0" cy="1079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DB3AF0CF-C1C7-4AA6-A198-7200AD6DFEC4}"/>
                </a:ext>
              </a:extLst>
            </p:cNvPr>
            <p:cNvSpPr txBox="1"/>
            <p:nvPr/>
          </p:nvSpPr>
          <p:spPr>
            <a:xfrm>
              <a:off x="1097248" y="27107"/>
              <a:ext cx="402143" cy="260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/>
                <a:t>0…1</a:t>
              </a:r>
            </a:p>
          </p:txBody>
        </p:sp>
      </p:grpSp>
      <p:sp>
        <p:nvSpPr>
          <p:cNvPr id="27" name="Textfeld 26">
            <a:extLst>
              <a:ext uri="{FF2B5EF4-FFF2-40B4-BE49-F238E27FC236}">
                <a16:creationId xmlns:a16="http://schemas.microsoft.com/office/drawing/2014/main" id="{B2822C3C-C8A7-4016-9B23-B4BE258601DB}"/>
              </a:ext>
            </a:extLst>
          </p:cNvPr>
          <p:cNvSpPr txBox="1"/>
          <p:nvPr/>
        </p:nvSpPr>
        <p:spPr>
          <a:xfrm>
            <a:off x="3993502" y="4189445"/>
            <a:ext cx="3478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Cross-Encoder</a:t>
            </a:r>
          </a:p>
        </p:txBody>
      </p:sp>
    </p:spTree>
    <p:extLst>
      <p:ext uri="{BB962C8B-B14F-4D97-AF65-F5344CB8AC3E}">
        <p14:creationId xmlns:p14="http://schemas.microsoft.com/office/powerpoint/2010/main" val="3355173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F4EB7D-488F-49BC-AE83-97285E196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59404"/>
            <a:ext cx="10515600" cy="1325563"/>
          </a:xfrm>
        </p:spPr>
        <p:txBody>
          <a:bodyPr/>
          <a:lstStyle/>
          <a:p>
            <a:r>
              <a:rPr lang="en-US" dirty="0"/>
              <a:t>doc2Query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2832330-83A1-48A2-90F6-1D1DA88D1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978" y="777240"/>
            <a:ext cx="7621526" cy="5714237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892EB9BA-17E4-4A6F-BBA3-C367B381BF32}"/>
              </a:ext>
            </a:extLst>
          </p:cNvPr>
          <p:cNvSpPr txBox="1"/>
          <p:nvPr/>
        </p:nvSpPr>
        <p:spPr>
          <a:xfrm>
            <a:off x="8014662" y="6536413"/>
            <a:ext cx="4148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Img</a:t>
            </a:r>
            <a:r>
              <a:rPr lang="en-US" dirty="0"/>
              <a:t>: https://arxiv.org/pdf/1904.08375.pdf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C2ACB99-34D4-425E-9409-99D2A8157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140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DBC0B8-3FA7-4372-850A-F111F8197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ColBERT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A28DFB2-AF8B-4B47-BE34-DC743780F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62" y="1338262"/>
            <a:ext cx="10048875" cy="418147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2374F730-E71A-4B88-A9A5-3334DA046F9B}"/>
              </a:ext>
            </a:extLst>
          </p:cNvPr>
          <p:cNvSpPr txBox="1"/>
          <p:nvPr/>
        </p:nvSpPr>
        <p:spPr>
          <a:xfrm>
            <a:off x="8543925" y="6467475"/>
            <a:ext cx="3743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Img</a:t>
            </a:r>
            <a:r>
              <a:rPr lang="en-US" sz="1200" dirty="0"/>
              <a:t>: https://arxiv.org/pdf/2104.07186.pdf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2AAA119-EB46-4D28-A51F-86487C1EF7F3}"/>
              </a:ext>
            </a:extLst>
          </p:cNvPr>
          <p:cNvSpPr txBox="1"/>
          <p:nvPr/>
        </p:nvSpPr>
        <p:spPr>
          <a:xfrm>
            <a:off x="3094046" y="5725564"/>
            <a:ext cx="910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query</a:t>
            </a:r>
          </a:p>
        </p:txBody>
      </p:sp>
      <p:sp>
        <p:nvSpPr>
          <p:cNvPr id="8" name="Geschweifte Klammer links 7">
            <a:extLst>
              <a:ext uri="{FF2B5EF4-FFF2-40B4-BE49-F238E27FC236}">
                <a16:creationId xmlns:a16="http://schemas.microsoft.com/office/drawing/2014/main" id="{608B4D17-BFEE-4F68-8D9B-B5B838EA340B}"/>
              </a:ext>
            </a:extLst>
          </p:cNvPr>
          <p:cNvSpPr/>
          <p:nvPr/>
        </p:nvSpPr>
        <p:spPr>
          <a:xfrm rot="16200000">
            <a:off x="3439791" y="3197939"/>
            <a:ext cx="230833" cy="4824415"/>
          </a:xfrm>
          <a:prstGeom prst="lef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eschweifte Klammer links 8">
            <a:extLst>
              <a:ext uri="{FF2B5EF4-FFF2-40B4-BE49-F238E27FC236}">
                <a16:creationId xmlns:a16="http://schemas.microsoft.com/office/drawing/2014/main" id="{C7551F6F-35F6-4501-A5AF-D8CCD70FB603}"/>
              </a:ext>
            </a:extLst>
          </p:cNvPr>
          <p:cNvSpPr/>
          <p:nvPr/>
        </p:nvSpPr>
        <p:spPr>
          <a:xfrm rot="16200000">
            <a:off x="8406632" y="3571954"/>
            <a:ext cx="274586" cy="4136611"/>
          </a:xfrm>
          <a:prstGeom prst="lef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37B51CD-C486-4896-ADD2-74678813782F}"/>
              </a:ext>
            </a:extLst>
          </p:cNvPr>
          <p:cNvSpPr txBox="1"/>
          <p:nvPr/>
        </p:nvSpPr>
        <p:spPr>
          <a:xfrm>
            <a:off x="8159822" y="5782563"/>
            <a:ext cx="158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documents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B434F85-D15E-4753-9363-FE35AD5C0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913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FDF4316D-DAC3-4003-ACB2-1EB394F10683}"/>
              </a:ext>
            </a:extLst>
          </p:cNvPr>
          <p:cNvSpPr txBox="1"/>
          <p:nvPr/>
        </p:nvSpPr>
        <p:spPr>
          <a:xfrm rot="19991689">
            <a:off x="1709928" y="1693648"/>
            <a:ext cx="4386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Few-Shot Learning!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B44218BA-A8A2-4ECA-8CFE-25FCC0031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500"/>
            <a:ext cx="10515600" cy="1325563"/>
          </a:xfrm>
        </p:spPr>
        <p:txBody>
          <a:bodyPr/>
          <a:lstStyle/>
          <a:p>
            <a:r>
              <a:rPr lang="en-US" dirty="0"/>
              <a:t>The current Hype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95074A2-F71A-4E9A-919B-FDDC8A25F2D8}"/>
              </a:ext>
            </a:extLst>
          </p:cNvPr>
          <p:cNvSpPr txBox="1"/>
          <p:nvPr/>
        </p:nvSpPr>
        <p:spPr>
          <a:xfrm rot="1184615">
            <a:off x="5550408" y="1927553"/>
            <a:ext cx="4386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Zero-Shot Learning!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9925EE0-BCF4-4E52-986A-CCD9870FD3F2}"/>
              </a:ext>
            </a:extLst>
          </p:cNvPr>
          <p:cNvSpPr txBox="1"/>
          <p:nvPr/>
        </p:nvSpPr>
        <p:spPr>
          <a:xfrm rot="20725604">
            <a:off x="2049006" y="2890391"/>
            <a:ext cx="43860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State-of-the-art with just 20 examples!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5F649FD-9496-4229-B098-93380E6ACE9D}"/>
              </a:ext>
            </a:extLst>
          </p:cNvPr>
          <p:cNvSpPr txBox="1"/>
          <p:nvPr/>
        </p:nvSpPr>
        <p:spPr>
          <a:xfrm rot="20503550">
            <a:off x="5237466" y="3717257"/>
            <a:ext cx="43860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20 seconds training</a:t>
            </a:r>
            <a:br>
              <a:rPr lang="en-US" sz="3200" dirty="0"/>
            </a:br>
            <a:r>
              <a:rPr lang="en-US" sz="3200" dirty="0"/>
              <a:t>for state-of-the-art </a:t>
            </a:r>
            <a:br>
              <a:rPr lang="en-US" sz="3200" dirty="0"/>
            </a:br>
            <a:r>
              <a:rPr lang="en-US" sz="3200" dirty="0"/>
              <a:t>sentence embeddings!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B991545-D815-4E18-80D0-7EB74C2CD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278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5A45682-BD52-415F-A6A2-BDADB0CB3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Neural Retrieval Is Great?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ABCCFD4-F655-4A6C-8ABB-4B9EA11A3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Large amount of training data needed (100k+ pairs)</a:t>
            </a:r>
          </a:p>
          <a:p>
            <a:pPr lvl="1"/>
            <a:r>
              <a:rPr lang="en-US" dirty="0"/>
              <a:t>Only suitable for big companies </a:t>
            </a:r>
            <a:r>
              <a:rPr lang="en-US" b="0" i="0" dirty="0">
                <a:solidFill>
                  <a:srgbClr val="000000"/>
                </a:solidFill>
                <a:effectLst/>
                <a:latin typeface="apple color emoji"/>
              </a:rPr>
              <a:t>😢</a:t>
            </a:r>
            <a:endParaRPr lang="en-US" dirty="0"/>
          </a:p>
          <a:p>
            <a:pPr lvl="1"/>
            <a:r>
              <a:rPr lang="en-US" dirty="0"/>
              <a:t>Only suitable for already popular products </a:t>
            </a:r>
            <a:r>
              <a:rPr lang="en-US" b="0" i="0" dirty="0">
                <a:solidFill>
                  <a:srgbClr val="000000"/>
                </a:solidFill>
                <a:effectLst/>
                <a:latin typeface="apple color emoji"/>
              </a:rPr>
              <a:t>😢</a:t>
            </a:r>
            <a:endParaRPr lang="en-US" b="1" i="0" dirty="0">
              <a:solidFill>
                <a:srgbClr val="000000"/>
              </a:solidFill>
              <a:effectLst/>
              <a:latin typeface="helvetica neue"/>
            </a:endParaRPr>
          </a:p>
          <a:p>
            <a:pPr lvl="1"/>
            <a:r>
              <a:rPr lang="en-US" dirty="0"/>
              <a:t>New companies, academics, niche use cases are left out </a:t>
            </a:r>
            <a:r>
              <a:rPr lang="en-US" b="0" i="0" dirty="0">
                <a:solidFill>
                  <a:srgbClr val="000000"/>
                </a:solidFill>
                <a:effectLst/>
                <a:latin typeface="apple color emoji"/>
              </a:rPr>
              <a:t>😢</a:t>
            </a:r>
            <a:endParaRPr lang="en-US" dirty="0"/>
          </a:p>
          <a:p>
            <a:endParaRPr lang="en-US" dirty="0"/>
          </a:p>
          <a:p>
            <a:r>
              <a:rPr lang="en-US" dirty="0"/>
              <a:t>Most domains / tasks / languages without large training sets</a:t>
            </a:r>
          </a:p>
          <a:p>
            <a:pPr lvl="1"/>
            <a:r>
              <a:rPr lang="en-US" dirty="0"/>
              <a:t>How well do models </a:t>
            </a:r>
            <a:r>
              <a:rPr lang="en-US" b="1" dirty="0"/>
              <a:t>generalize </a:t>
            </a:r>
            <a:r>
              <a:rPr lang="en-US" dirty="0"/>
              <a:t>to new domains / tasks?</a:t>
            </a:r>
          </a:p>
          <a:p>
            <a:pPr lvl="1"/>
            <a:r>
              <a:rPr lang="en-US" dirty="0"/>
              <a:t>How to improve performance from </a:t>
            </a:r>
            <a:r>
              <a:rPr lang="en-US" b="1" dirty="0"/>
              <a:t>unlabeled data</a:t>
            </a:r>
            <a:r>
              <a:rPr lang="en-US" dirty="0"/>
              <a:t>?</a:t>
            </a:r>
          </a:p>
          <a:p>
            <a:pPr lvl="1"/>
            <a:endParaRPr lang="en-US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FBB0962-4EF8-4DDB-8EC3-2AB60D69E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4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5EC251-7ADD-484E-8D6C-49B144B88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7440" y="15500"/>
            <a:ext cx="8976360" cy="1325563"/>
          </a:xfrm>
        </p:spPr>
        <p:txBody>
          <a:bodyPr/>
          <a:lstStyle/>
          <a:p>
            <a:r>
              <a:rPr lang="en-US" dirty="0"/>
              <a:t>BEIR – Benchmarking IR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AAA056A2-2261-424E-B8D6-5C416208DA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57" y="15500"/>
            <a:ext cx="1418180" cy="1325564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C47FC3D-C950-4008-9C43-DB01FF921DD8}"/>
              </a:ext>
            </a:extLst>
          </p:cNvPr>
          <p:cNvSpPr txBox="1"/>
          <p:nvPr/>
        </p:nvSpPr>
        <p:spPr>
          <a:xfrm>
            <a:off x="2804106" y="6202461"/>
            <a:ext cx="9321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BEIR: A Heterogenous Benchmark for Zero-shot Evaluation of Information Retrieval Models, https://arxiv.org/abs/2104.08663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65E3048-B7FA-443D-8AD1-6108CF425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37392"/>
            <a:ext cx="12192000" cy="3783215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2EBEE48-B321-46AF-AD34-61AB61F24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211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175CB9-5BA1-4002-B76B-C0C3F18E8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Models Generalize?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91EA80ED-6487-4B30-ABF1-A6908D9094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8172" y="1556068"/>
            <a:ext cx="7696200" cy="2943225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C8FF0A3-A611-4D40-870F-2EB131236D85}"/>
              </a:ext>
            </a:extLst>
          </p:cNvPr>
          <p:cNvSpPr txBox="1"/>
          <p:nvPr/>
        </p:nvSpPr>
        <p:spPr>
          <a:xfrm>
            <a:off x="950976" y="4837176"/>
            <a:ext cx="1051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BM25 lexical search a strong baseline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BM25 + </a:t>
            </a:r>
            <a:r>
              <a:rPr lang="en-US" sz="2400" dirty="0" err="1"/>
              <a:t>CrossEncoder</a:t>
            </a:r>
            <a:r>
              <a:rPr lang="en-US" sz="2400" dirty="0"/>
              <a:t> re-ranking perform the best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Embedding models (TAS-B, ANCE, DPR) with issues for unknown domains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E9620D1-C5D0-40B2-BBAC-6582851DE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653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8869BA-FD44-45CA-A5DF-68F6DDF4B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 Benchmarking is difficult	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BA8A6F-DC2A-478C-827F-C8E7DA23B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Only tiny fraction of (query, document) pairs annotated</a:t>
            </a:r>
          </a:p>
          <a:p>
            <a:r>
              <a:rPr lang="en-US" dirty="0"/>
              <a:t>Other pairs: Assumed to be irrelevant</a:t>
            </a:r>
          </a:p>
          <a:p>
            <a:r>
              <a:rPr lang="en-US" dirty="0"/>
              <a:t>Lexical models used to create annotation pool</a:t>
            </a:r>
          </a:p>
          <a:p>
            <a:r>
              <a:rPr lang="en-US" dirty="0"/>
              <a:t>How many un-annotated docs are systems retrieving?</a:t>
            </a:r>
          </a:p>
          <a:p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0085EED-C4E8-4484-A3A1-0A4D242107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361" y="3812280"/>
            <a:ext cx="11329278" cy="191160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165276D-6848-4593-B1B8-8DBDE929287C}"/>
              </a:ext>
            </a:extLst>
          </p:cNvPr>
          <p:cNvSpPr txBox="1"/>
          <p:nvPr/>
        </p:nvSpPr>
        <p:spPr>
          <a:xfrm>
            <a:off x="2596896" y="5723887"/>
            <a:ext cx="6607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Number of top-10 hits retrieved by systems that were not annotated</a:t>
            </a:r>
            <a:br>
              <a:rPr lang="en-US" dirty="0"/>
            </a:br>
            <a:r>
              <a:rPr lang="en-US" dirty="0"/>
              <a:t>on TREC-COVID-19 dataset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9A72FA9-ACC9-4BEA-9665-6C3B648FD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0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E17110-5E19-467A-BC49-1439BD662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There is no Free Lunch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F17AEE-DD1D-42C4-9090-29F65C2F7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3760" y="1179576"/>
            <a:ext cx="4590288" cy="4997387"/>
          </a:xfrm>
        </p:spPr>
        <p:txBody>
          <a:bodyPr/>
          <a:lstStyle/>
          <a:p>
            <a:r>
              <a:rPr lang="en-US" dirty="0"/>
              <a:t>Strong models:</a:t>
            </a:r>
          </a:p>
          <a:p>
            <a:pPr lvl="1"/>
            <a:r>
              <a:rPr lang="en-US" dirty="0"/>
              <a:t>CE: Slow at inference</a:t>
            </a:r>
          </a:p>
          <a:p>
            <a:pPr lvl="1"/>
            <a:r>
              <a:rPr lang="en-US" dirty="0" err="1"/>
              <a:t>ColBERT</a:t>
            </a:r>
            <a:r>
              <a:rPr lang="en-US" dirty="0"/>
              <a:t>: Slow at </a:t>
            </a:r>
            <a:r>
              <a:rPr lang="en-US" dirty="0" err="1"/>
              <a:t>infernece</a:t>
            </a:r>
            <a:r>
              <a:rPr lang="en-US" dirty="0"/>
              <a:t> + large memory overhead</a:t>
            </a:r>
          </a:p>
          <a:p>
            <a:pPr lvl="1"/>
            <a:r>
              <a:rPr lang="en-US" dirty="0"/>
              <a:t>docT5query: </a:t>
            </a:r>
            <a:r>
              <a:rPr lang="en-US" dirty="0" err="1"/>
              <a:t>Extremly</a:t>
            </a:r>
            <a:r>
              <a:rPr lang="en-US" dirty="0"/>
              <a:t> slow indexing</a:t>
            </a:r>
          </a:p>
          <a:p>
            <a:pPr lvl="1"/>
            <a:endParaRPr lang="en-US" dirty="0"/>
          </a:p>
          <a:p>
            <a:r>
              <a:rPr lang="en-US" dirty="0"/>
              <a:t>Dense Embedding Models:</a:t>
            </a:r>
          </a:p>
          <a:p>
            <a:pPr lvl="1"/>
            <a:r>
              <a:rPr lang="en-US" dirty="0"/>
              <a:t>Efficient</a:t>
            </a:r>
          </a:p>
          <a:p>
            <a:pPr lvl="1"/>
            <a:r>
              <a:rPr lang="en-US" dirty="0"/>
              <a:t>Issues with out-of-domain</a:t>
            </a:r>
          </a:p>
          <a:p>
            <a:pPr lvl="1"/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5D785B8-6C1B-4764-BDFC-1F2659315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24</a:t>
            </a:fld>
            <a:endParaRPr lang="en-US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19A892B-6C89-490C-BB90-2255417E6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032" y="1077725"/>
            <a:ext cx="5915025" cy="536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5306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505D74-FA42-4334-A1F6-F5581D474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(Single Vector) Embedding Models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E8FA98-0F4B-4458-97BB-A413A0DC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 well on their training domain</a:t>
            </a:r>
          </a:p>
          <a:p>
            <a:endParaRPr lang="en-US" dirty="0"/>
          </a:p>
          <a:p>
            <a:r>
              <a:rPr lang="en-US" dirty="0"/>
              <a:t>Fast &amp; efficient</a:t>
            </a:r>
          </a:p>
          <a:p>
            <a:endParaRPr lang="en-US" dirty="0"/>
          </a:p>
          <a:p>
            <a:r>
              <a:rPr lang="en-US" dirty="0"/>
              <a:t>Has issues on out-of-domain data</a:t>
            </a:r>
          </a:p>
          <a:p>
            <a:pPr lvl="1"/>
            <a:r>
              <a:rPr lang="en-US" dirty="0"/>
              <a:t>New word – not see during training</a:t>
            </a:r>
          </a:p>
          <a:p>
            <a:pPr lvl="1"/>
            <a:r>
              <a:rPr lang="en-US" dirty="0"/>
              <a:t>Where to locate it in vector space?</a:t>
            </a:r>
          </a:p>
          <a:p>
            <a:pPr lvl="1"/>
            <a:endParaRPr lang="en-US" dirty="0"/>
          </a:p>
          <a:p>
            <a:r>
              <a:rPr lang="en-US" dirty="0"/>
              <a:t> How to perform domain adaption without labeled data?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AFEE61-E0E1-45CC-B46A-EF6D80FAB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1989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74364A-E87E-4483-920A-C5B9CCEB8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Masked Language Model (MLM)</a:t>
            </a:r>
          </a:p>
        </p:txBody>
      </p:sp>
      <p:pic>
        <p:nvPicPr>
          <p:cNvPr id="4098" name="Picture 2" descr="MLM working">
            <a:extLst>
              <a:ext uri="{FF2B5EF4-FFF2-40B4-BE49-F238E27FC236}">
                <a16:creationId xmlns:a16="http://schemas.microsoft.com/office/drawing/2014/main" id="{14169854-5A0C-4062-8139-8C56A5644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338" y="1476375"/>
            <a:ext cx="7553325" cy="390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9131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5B5177-60F0-4B38-9CDB-4D0CB4185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Mirror-BERT / </a:t>
            </a:r>
            <a:r>
              <a:rPr lang="en-US" dirty="0" err="1"/>
              <a:t>SimCSE</a:t>
            </a:r>
            <a:endParaRPr lang="en-US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6DF0B7B-D688-4078-9131-08288CB23C5B}"/>
              </a:ext>
            </a:extLst>
          </p:cNvPr>
          <p:cNvSpPr txBox="1"/>
          <p:nvPr/>
        </p:nvSpPr>
        <p:spPr>
          <a:xfrm>
            <a:off x="5569717" y="6466443"/>
            <a:ext cx="6583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https://arxiv.org/abs/2104.08027 / https://arxiv.org/abs/2104.08821</a:t>
            </a:r>
          </a:p>
        </p:txBody>
      </p:sp>
      <p:pic>
        <p:nvPicPr>
          <p:cNvPr id="2050" name="Picture 2" descr="SimCSE working">
            <a:extLst>
              <a:ext uri="{FF2B5EF4-FFF2-40B4-BE49-F238E27FC236}">
                <a16:creationId xmlns:a16="http://schemas.microsoft.com/office/drawing/2014/main" id="{9B809383-1859-4716-8E88-F8E5F44B3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63802"/>
            <a:ext cx="5172075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677A755B-9609-498F-8B7A-E9D4A119A449}"/>
              </a:ext>
            </a:extLst>
          </p:cNvPr>
          <p:cNvSpPr txBox="1"/>
          <p:nvPr/>
        </p:nvSpPr>
        <p:spPr>
          <a:xfrm>
            <a:off x="6300216" y="1545336"/>
            <a:ext cx="49286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Usage of </a:t>
            </a:r>
            <a:r>
              <a:rPr lang="en-US" dirty="0" err="1"/>
              <a:t>MultipleNegativeRankingLoss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Input pairs:</a:t>
            </a:r>
            <a:br>
              <a:rPr lang="en-US" dirty="0"/>
            </a:br>
            <a:r>
              <a:rPr lang="en-US" dirty="0"/>
              <a:t>  (sent1, sent1)</a:t>
            </a:r>
            <a:br>
              <a:rPr lang="en-US" dirty="0"/>
            </a:br>
            <a:r>
              <a:rPr lang="en-US" dirty="0"/>
              <a:t>  (sent2, sent2)</a:t>
            </a:r>
            <a:br>
              <a:rPr lang="en-US" dirty="0"/>
            </a:br>
            <a:r>
              <a:rPr lang="en-US" dirty="0"/>
              <a:t>  ….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Due to dropout: slightly different embeddings for f(sent1) and f(sent1)</a:t>
            </a:r>
          </a:p>
        </p:txBody>
      </p:sp>
    </p:spTree>
    <p:extLst>
      <p:ext uri="{BB962C8B-B14F-4D97-AF65-F5344CB8AC3E}">
        <p14:creationId xmlns:p14="http://schemas.microsoft.com/office/powerpoint/2010/main" val="29506130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02AD78-30B2-49C7-9CF3-9D04DA3E5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Contrastive Tension (CT)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95CAB58-66CF-4F06-B74D-6A327A0100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2875" y="1347788"/>
            <a:ext cx="5130925" cy="4829175"/>
          </a:xfrm>
        </p:spPr>
        <p:txBody>
          <a:bodyPr/>
          <a:lstStyle/>
          <a:p>
            <a:r>
              <a:rPr lang="en-US" dirty="0"/>
              <a:t>Initialize with two identical models</a:t>
            </a:r>
          </a:p>
          <a:p>
            <a:r>
              <a:rPr lang="en-US" dirty="0"/>
              <a:t>Pass pairs with identical and with different sentences</a:t>
            </a:r>
          </a:p>
          <a:p>
            <a:endParaRPr lang="en-US" dirty="0"/>
          </a:p>
          <a:p>
            <a:r>
              <a:rPr lang="en-US" dirty="0"/>
              <a:t>Maximize dot-score for identical sentences</a:t>
            </a:r>
          </a:p>
          <a:p>
            <a:endParaRPr lang="en-US" dirty="0"/>
          </a:p>
          <a:p>
            <a:r>
              <a:rPr lang="en-US" dirty="0"/>
              <a:t>Minimize dot-score for different sentences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CE43469-EAC8-489A-9F19-7C2748D34EAA}"/>
              </a:ext>
            </a:extLst>
          </p:cNvPr>
          <p:cNvSpPr txBox="1"/>
          <p:nvPr/>
        </p:nvSpPr>
        <p:spPr>
          <a:xfrm>
            <a:off x="7220712" y="6327648"/>
            <a:ext cx="485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https://openreview.net/pdf?id=Ov_sMNau-PF</a:t>
            </a:r>
          </a:p>
        </p:txBody>
      </p:sp>
      <p:pic>
        <p:nvPicPr>
          <p:cNvPr id="3074" name="Picture 2" descr="CT working">
            <a:extLst>
              <a:ext uri="{FF2B5EF4-FFF2-40B4-BE49-F238E27FC236}">
                <a16:creationId xmlns:a16="http://schemas.microsoft.com/office/drawing/2014/main" id="{EF8BFB8A-39F2-4399-9ECB-2A5880552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52" y="2094643"/>
            <a:ext cx="505777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0484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E1E708-8B4A-4475-9DCB-07CF5AB4A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TSDAE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27536A6A-9BBA-4E50-BF72-9372E56A4CD7}"/>
              </a:ext>
            </a:extLst>
          </p:cNvPr>
          <p:cNvSpPr/>
          <p:nvPr/>
        </p:nvSpPr>
        <p:spPr>
          <a:xfrm>
            <a:off x="176062" y="3755768"/>
            <a:ext cx="4953000" cy="82731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BERT Encoder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921F5497-05EF-4983-B3B2-C6BF4E26B762}"/>
              </a:ext>
            </a:extLst>
          </p:cNvPr>
          <p:cNvSpPr/>
          <p:nvPr/>
        </p:nvSpPr>
        <p:spPr>
          <a:xfrm>
            <a:off x="176062" y="2023919"/>
            <a:ext cx="4953000" cy="82731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BERT Decoder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47A9497-6099-4D6F-83D6-914B325B6AFB}"/>
              </a:ext>
            </a:extLst>
          </p:cNvPr>
          <p:cNvSpPr txBox="1"/>
          <p:nvPr/>
        </p:nvSpPr>
        <p:spPr>
          <a:xfrm>
            <a:off x="1857729" y="4942312"/>
            <a:ext cx="1589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Text with noise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55CCBFC-47E1-4813-93C9-4810F78F5E47}"/>
              </a:ext>
            </a:extLst>
          </p:cNvPr>
          <p:cNvSpPr txBox="1"/>
          <p:nvPr/>
        </p:nvSpPr>
        <p:spPr>
          <a:xfrm>
            <a:off x="1697428" y="1435460"/>
            <a:ext cx="1910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Text without noise</a:t>
            </a:r>
          </a:p>
        </p:txBody>
      </p:sp>
      <p:sp>
        <p:nvSpPr>
          <p:cNvPr id="8" name="Trapezoid 7">
            <a:extLst>
              <a:ext uri="{FF2B5EF4-FFF2-40B4-BE49-F238E27FC236}">
                <a16:creationId xmlns:a16="http://schemas.microsoft.com/office/drawing/2014/main" id="{202BC4A3-A825-48B7-93FE-8B88C0BD4034}"/>
              </a:ext>
            </a:extLst>
          </p:cNvPr>
          <p:cNvSpPr/>
          <p:nvPr/>
        </p:nvSpPr>
        <p:spPr>
          <a:xfrm>
            <a:off x="1928662" y="3133752"/>
            <a:ext cx="1447800" cy="339498"/>
          </a:xfrm>
          <a:prstGeom prst="trapezoi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Pooling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94BDBDF7-9B26-468A-BA2F-60570A93BBFA}"/>
              </a:ext>
            </a:extLst>
          </p:cNvPr>
          <p:cNvCxnSpPr>
            <a:stCxn id="6" idx="0"/>
            <a:endCxn id="4" idx="2"/>
          </p:cNvCxnSpPr>
          <p:nvPr/>
        </p:nvCxnSpPr>
        <p:spPr>
          <a:xfrm flipV="1">
            <a:off x="2652562" y="4583083"/>
            <a:ext cx="0" cy="35922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8C265AF-0B17-4A32-8FD3-E7E045CB8A61}"/>
              </a:ext>
            </a:extLst>
          </p:cNvPr>
          <p:cNvCxnSpPr>
            <a:cxnSpLocks/>
            <a:stCxn id="4" idx="0"/>
            <a:endCxn id="8" idx="2"/>
          </p:cNvCxnSpPr>
          <p:nvPr/>
        </p:nvCxnSpPr>
        <p:spPr>
          <a:xfrm flipV="1">
            <a:off x="2652562" y="3473250"/>
            <a:ext cx="0" cy="28251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D7AE10D1-1615-4835-8142-76D61C8267E8}"/>
              </a:ext>
            </a:extLst>
          </p:cNvPr>
          <p:cNvCxnSpPr>
            <a:cxnSpLocks/>
            <a:stCxn id="8" idx="0"/>
            <a:endCxn id="5" idx="2"/>
          </p:cNvCxnSpPr>
          <p:nvPr/>
        </p:nvCxnSpPr>
        <p:spPr>
          <a:xfrm flipV="1">
            <a:off x="2652562" y="2851234"/>
            <a:ext cx="0" cy="28251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6BAEE1E3-CA19-405B-A55F-3548CBDEAD8A}"/>
              </a:ext>
            </a:extLst>
          </p:cNvPr>
          <p:cNvCxnSpPr>
            <a:cxnSpLocks/>
          </p:cNvCxnSpPr>
          <p:nvPr/>
        </p:nvCxnSpPr>
        <p:spPr>
          <a:xfrm flipV="1">
            <a:off x="2625347" y="1741401"/>
            <a:ext cx="0" cy="28251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1029BCA2-F145-44A3-B31F-DB9F26F19358}"/>
              </a:ext>
            </a:extLst>
          </p:cNvPr>
          <p:cNvSpPr txBox="1"/>
          <p:nvPr/>
        </p:nvSpPr>
        <p:spPr>
          <a:xfrm>
            <a:off x="5504688" y="1194760"/>
            <a:ext cx="630935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Delete randomly words in the text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Pass through the encoder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Apply pooling to get fixed-sized text embedding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Decoder must reconstruct text without noise from this text embedding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E6715A6-E8F0-4EDB-B786-868E9D3E9700}"/>
              </a:ext>
            </a:extLst>
          </p:cNvPr>
          <p:cNvSpPr txBox="1"/>
          <p:nvPr/>
        </p:nvSpPr>
        <p:spPr>
          <a:xfrm>
            <a:off x="8430046" y="6336792"/>
            <a:ext cx="3312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https://arxiv.org/abs/2104.06979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535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B06D7F-96C4-45D2-A80B-5F1980F3C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Low-Resource Training Possible?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9FAEDF-75DC-48A3-8CA5-939EAA522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we learn good models from just few hundred examples?</a:t>
            </a:r>
          </a:p>
          <a:p>
            <a:endParaRPr lang="en-US" dirty="0"/>
          </a:p>
          <a:p>
            <a:r>
              <a:rPr lang="en-US" dirty="0"/>
              <a:t>If you want a generic, widely applicable model:</a:t>
            </a:r>
          </a:p>
          <a:p>
            <a:pPr lvl="1"/>
            <a:r>
              <a:rPr lang="en-US" dirty="0"/>
              <a:t>=&gt; No </a:t>
            </a:r>
            <a:r>
              <a:rPr lang="en-US" b="0" i="0" dirty="0">
                <a:solidFill>
                  <a:srgbClr val="000000"/>
                </a:solidFill>
                <a:effectLst/>
                <a:latin typeface="apple color emoji"/>
              </a:rPr>
              <a:t>😔</a:t>
            </a:r>
            <a:endParaRPr lang="en-US" b="1" i="0" dirty="0">
              <a:solidFill>
                <a:srgbClr val="000000"/>
              </a:solidFill>
              <a:effectLst/>
              <a:latin typeface="helvetica neue"/>
            </a:endParaRPr>
          </a:p>
          <a:p>
            <a:pPr lvl="1"/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A888A4B-1738-49A6-9F41-A2F75B27C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49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5B964E-3079-4D93-ABF9-DD6C7EE9A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in the Evaluation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678945-6F5D-45A6-8BDF-92FF14EA6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7788"/>
            <a:ext cx="11085576" cy="4829175"/>
          </a:xfrm>
        </p:spPr>
        <p:txBody>
          <a:bodyPr/>
          <a:lstStyle/>
          <a:p>
            <a:r>
              <a:rPr lang="en-US" dirty="0"/>
              <a:t>So far unsupervised methods evaluated on STS data</a:t>
            </a:r>
          </a:p>
          <a:p>
            <a:endParaRPr lang="en-US" dirty="0"/>
          </a:p>
          <a:p>
            <a:r>
              <a:rPr lang="en-US" dirty="0"/>
              <a:t>Extremely bad way to evaluate unsupervised methods on STS datasets</a:t>
            </a:r>
          </a:p>
          <a:p>
            <a:pPr lvl="1"/>
            <a:r>
              <a:rPr lang="en-US" dirty="0"/>
              <a:t>Performance has near zero correlation to performance on real-world task</a:t>
            </a:r>
          </a:p>
          <a:p>
            <a:pPr lvl="1"/>
            <a:r>
              <a:rPr lang="en-US" dirty="0"/>
              <a:t>Simple sentences without domain specific knowledge</a:t>
            </a:r>
          </a:p>
          <a:p>
            <a:pPr lvl="1"/>
            <a:r>
              <a:rPr lang="en-US" dirty="0"/>
              <a:t>Unrealistic label distribution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In TSDAE: Evaluation on domain specific datasets</a:t>
            </a:r>
          </a:p>
          <a:p>
            <a:pPr lvl="1"/>
            <a:r>
              <a:rPr lang="en-US" dirty="0" err="1"/>
              <a:t>AskUbuntu</a:t>
            </a:r>
            <a:r>
              <a:rPr lang="en-US" dirty="0"/>
              <a:t>, </a:t>
            </a:r>
            <a:r>
              <a:rPr lang="en-US" dirty="0" err="1"/>
              <a:t>StackExchange</a:t>
            </a:r>
            <a:r>
              <a:rPr lang="en-US" dirty="0"/>
              <a:t>, Twitter, Scientific Publications</a:t>
            </a:r>
          </a:p>
        </p:txBody>
      </p:sp>
    </p:spTree>
    <p:extLst>
      <p:ext uri="{BB962C8B-B14F-4D97-AF65-F5344CB8AC3E}">
        <p14:creationId xmlns:p14="http://schemas.microsoft.com/office/powerpoint/2010/main" val="31665639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0F2F0A-13C7-4577-A646-630D92848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D7F7D9C4-8847-4DC5-9AAB-4FE48DDDE942}"/>
              </a:ext>
            </a:extLst>
          </p:cNvPr>
          <p:cNvGraphicFramePr>
            <a:graphicFrameLocks noGrp="1"/>
          </p:cNvGraphicFramePr>
          <p:nvPr/>
        </p:nvGraphicFramePr>
        <p:xfrm>
          <a:off x="2150872" y="1783080"/>
          <a:ext cx="8128000" cy="259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115421754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54033181"/>
                    </a:ext>
                  </a:extLst>
                </a:gridCol>
              </a:tblGrid>
              <a:tr h="285834">
                <a:tc>
                  <a:txBody>
                    <a:bodyPr/>
                    <a:lstStyle/>
                    <a:p>
                      <a:r>
                        <a:rPr lang="en-US" b="1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Avg. over 4 datasets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397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TSDAE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7233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52.9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3888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52.4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3405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SimCSE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498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Out-of-the-box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49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SBERT on </a:t>
                      </a:r>
                      <a:r>
                        <a:rPr lang="en-US" dirty="0" err="1"/>
                        <a:t>NLI+STSb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52.3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2551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34939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566382-99A4-459D-9F33-D4C866EA3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good are unsupervised methods?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BA5409D4-6398-46B2-881B-15755920EB9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5149" y="1104964"/>
          <a:ext cx="10515597" cy="2291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7003">
                  <a:extLst>
                    <a:ext uri="{9D8B030D-6E8A-4147-A177-3AD203B41FA5}">
                      <a16:colId xmlns:a16="http://schemas.microsoft.com/office/drawing/2014/main" val="3262269247"/>
                    </a:ext>
                  </a:extLst>
                </a:gridCol>
                <a:gridCol w="1728216">
                  <a:extLst>
                    <a:ext uri="{9D8B030D-6E8A-4147-A177-3AD203B41FA5}">
                      <a16:colId xmlns:a16="http://schemas.microsoft.com/office/drawing/2014/main" val="2935784547"/>
                    </a:ext>
                  </a:extLst>
                </a:gridCol>
                <a:gridCol w="2331720">
                  <a:extLst>
                    <a:ext uri="{9D8B030D-6E8A-4147-A177-3AD203B41FA5}">
                      <a16:colId xmlns:a16="http://schemas.microsoft.com/office/drawing/2014/main" val="349035059"/>
                    </a:ext>
                  </a:extLst>
                </a:gridCol>
                <a:gridCol w="2121408">
                  <a:extLst>
                    <a:ext uri="{9D8B030D-6E8A-4147-A177-3AD203B41FA5}">
                      <a16:colId xmlns:a16="http://schemas.microsoft.com/office/drawing/2014/main" val="1630284330"/>
                    </a:ext>
                  </a:extLst>
                </a:gridCol>
                <a:gridCol w="1667250">
                  <a:extLst>
                    <a:ext uri="{9D8B030D-6E8A-4147-A177-3AD203B41FA5}">
                      <a16:colId xmlns:a16="http://schemas.microsoft.com/office/drawing/2014/main" val="4458911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/>
                        <a:t>AskUbuntu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Twitter Paraphrases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/>
                        <a:t>StackExchange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/>
                        <a:t>SciDocs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1407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Unsupervised in-domain</a:t>
                      </a:r>
                      <a:br>
                        <a:rPr lang="en-US" dirty="0"/>
                      </a:br>
                      <a:r>
                        <a:rPr lang="en-US" dirty="0"/>
                        <a:t>TSDAE on </a:t>
                      </a:r>
                      <a:r>
                        <a:rPr lang="en-US" dirty="0" err="1"/>
                        <a:t>bert</a:t>
                      </a:r>
                      <a:r>
                        <a:rPr lang="en-US" dirty="0"/>
                        <a:t>-base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74.1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36.2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74.5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12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Supervised out-of-domain </a:t>
                      </a:r>
                      <a:br>
                        <a:rPr lang="en-US" dirty="0"/>
                      </a:br>
                      <a:r>
                        <a:rPr lang="en-US" dirty="0" err="1"/>
                        <a:t>mpnet</a:t>
                      </a:r>
                      <a:r>
                        <a:rPr lang="en-US" dirty="0"/>
                        <a:t> + NLI + </a:t>
                      </a:r>
                      <a:r>
                        <a:rPr lang="en-US" dirty="0" err="1"/>
                        <a:t>STSb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78.9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49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Supervised out-of-domain</a:t>
                      </a:r>
                      <a:br>
                        <a:rPr lang="en-US" dirty="0"/>
                      </a:br>
                      <a:r>
                        <a:rPr lang="en-US" dirty="0" err="1"/>
                        <a:t>distilbert</a:t>
                      </a:r>
                      <a:r>
                        <a:rPr lang="en-US" dirty="0"/>
                        <a:t> + MS MARCO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40.3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030875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5536C580-11EC-4D78-90C1-16EB32257843}"/>
              </a:ext>
            </a:extLst>
          </p:cNvPr>
          <p:cNvSpPr txBox="1"/>
          <p:nvPr/>
        </p:nvSpPr>
        <p:spPr>
          <a:xfrm>
            <a:off x="835149" y="3888624"/>
            <a:ext cx="103479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Supervised pre-trained models hard to beat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Diversity of pre-training dataset critical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400" dirty="0"/>
              <a:t>Large, diverse dataset =&gt; great results across tasks</a:t>
            </a:r>
          </a:p>
        </p:txBody>
      </p:sp>
    </p:spTree>
    <p:extLst>
      <p:ext uri="{BB962C8B-B14F-4D97-AF65-F5344CB8AC3E}">
        <p14:creationId xmlns:p14="http://schemas.microsoft.com/office/powerpoint/2010/main" val="17362135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50CA1C-9150-4D91-B45C-031E58D47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Unsupervised Method for Pre-Training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7BBF5F4-9158-4915-82E0-894EF5575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8716" y="1545336"/>
            <a:ext cx="5088636" cy="4636008"/>
          </a:xfrm>
        </p:spPr>
        <p:txBody>
          <a:bodyPr>
            <a:normAutofit/>
          </a:bodyPr>
          <a:lstStyle/>
          <a:p>
            <a:r>
              <a:rPr lang="en-US" dirty="0"/>
              <a:t>Train unsupervised on large corpus from your domain</a:t>
            </a:r>
          </a:p>
          <a:p>
            <a:r>
              <a:rPr lang="en-US" dirty="0"/>
              <a:t>Train supervised with some labels from your domain</a:t>
            </a:r>
          </a:p>
          <a:p>
            <a:endParaRPr lang="en-US" dirty="0"/>
          </a:p>
          <a:p>
            <a:r>
              <a:rPr lang="en-US" dirty="0" err="1"/>
              <a:t>SimCSE</a:t>
            </a:r>
            <a:r>
              <a:rPr lang="en-US" dirty="0"/>
              <a:t> / CT: Not helpful</a:t>
            </a:r>
          </a:p>
          <a:p>
            <a:endParaRPr lang="en-US" dirty="0"/>
          </a:p>
          <a:p>
            <a:r>
              <a:rPr lang="en-US" dirty="0"/>
              <a:t>TSDAE / MLM: Big improvement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1C265A0-7419-4F1A-BFC4-9E1CAF6FE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026" y="1247711"/>
            <a:ext cx="4680206" cy="4111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5156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9E2CDD-04DD-4009-BB64-F04B612D1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TSDAE – Domain Adaptation Technique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0CDD4EF-634E-44AA-9BBB-59FBC16B8836}"/>
              </a:ext>
            </a:extLst>
          </p:cNvPr>
          <p:cNvSpPr/>
          <p:nvPr/>
        </p:nvSpPr>
        <p:spPr>
          <a:xfrm>
            <a:off x="6846494" y="3252518"/>
            <a:ext cx="1892808" cy="107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Fine-Tuning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7603EFC-4C91-411F-A0ED-25160F17E3CB}"/>
              </a:ext>
            </a:extLst>
          </p:cNvPr>
          <p:cNvSpPr txBox="1"/>
          <p:nvPr/>
        </p:nvSpPr>
        <p:spPr>
          <a:xfrm>
            <a:off x="782742" y="4320580"/>
            <a:ext cx="1987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Transformer Model</a:t>
            </a:r>
          </a:p>
        </p:txBody>
      </p:sp>
      <p:sp>
        <p:nvSpPr>
          <p:cNvPr id="8" name="Flussdiagramm: Magnetplattenspeicher 7">
            <a:extLst>
              <a:ext uri="{FF2B5EF4-FFF2-40B4-BE49-F238E27FC236}">
                <a16:creationId xmlns:a16="http://schemas.microsoft.com/office/drawing/2014/main" id="{41AE06EF-B362-45BF-B81C-5D926D30206E}"/>
              </a:ext>
            </a:extLst>
          </p:cNvPr>
          <p:cNvSpPr/>
          <p:nvPr/>
        </p:nvSpPr>
        <p:spPr>
          <a:xfrm>
            <a:off x="782742" y="2054594"/>
            <a:ext cx="1453896" cy="1420425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Unlabeled Data</a:t>
            </a:r>
          </a:p>
        </p:txBody>
      </p:sp>
      <p:sp>
        <p:nvSpPr>
          <p:cNvPr id="9" name="Flussdiagramm: Magnetplattenspeicher 8">
            <a:extLst>
              <a:ext uri="{FF2B5EF4-FFF2-40B4-BE49-F238E27FC236}">
                <a16:creationId xmlns:a16="http://schemas.microsoft.com/office/drawing/2014/main" id="{7CACB43A-AF2F-456C-A86A-1E50AC6B6E38}"/>
              </a:ext>
            </a:extLst>
          </p:cNvPr>
          <p:cNvSpPr/>
          <p:nvPr/>
        </p:nvSpPr>
        <p:spPr>
          <a:xfrm>
            <a:off x="7067445" y="1100572"/>
            <a:ext cx="1453896" cy="1420425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Existing</a:t>
            </a:r>
            <a:br>
              <a:rPr lang="en-US" dirty="0"/>
            </a:br>
            <a:r>
              <a:rPr lang="en-US" dirty="0"/>
              <a:t>Supervised</a:t>
            </a:r>
            <a:br>
              <a:rPr lang="en-US" dirty="0"/>
            </a:br>
            <a:r>
              <a:rPr lang="en-US" dirty="0"/>
              <a:t>Data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1908E547-C991-4281-809E-1829FA2AF333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2770402" y="4505246"/>
            <a:ext cx="6257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71C4CC5A-B9C9-46C5-BDCA-A74F6775523E}"/>
              </a:ext>
            </a:extLst>
          </p:cNvPr>
          <p:cNvCxnSpPr/>
          <p:nvPr/>
        </p:nvCxnSpPr>
        <p:spPr>
          <a:xfrm>
            <a:off x="5404788" y="3792014"/>
            <a:ext cx="14417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45315D69-2831-44D0-B58F-362021EA0BDB}"/>
              </a:ext>
            </a:extLst>
          </p:cNvPr>
          <p:cNvCxnSpPr>
            <a:cxnSpLocks/>
          </p:cNvCxnSpPr>
          <p:nvPr/>
        </p:nvCxnSpPr>
        <p:spPr>
          <a:xfrm>
            <a:off x="8739302" y="3821686"/>
            <a:ext cx="7965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47ACB722-94A1-4778-98D2-F7AB44CCEA0B}"/>
              </a:ext>
            </a:extLst>
          </p:cNvPr>
          <p:cNvCxnSpPr>
            <a:cxnSpLocks/>
          </p:cNvCxnSpPr>
          <p:nvPr/>
        </p:nvCxnSpPr>
        <p:spPr>
          <a:xfrm>
            <a:off x="2272233" y="2760131"/>
            <a:ext cx="1128661" cy="168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D4C0E9DF-A477-48FD-A9E2-75358997D7E3}"/>
              </a:ext>
            </a:extLst>
          </p:cNvPr>
          <p:cNvCxnSpPr>
            <a:cxnSpLocks/>
            <a:stCxn id="9" idx="3"/>
            <a:endCxn id="6" idx="0"/>
          </p:cNvCxnSpPr>
          <p:nvPr/>
        </p:nvCxnSpPr>
        <p:spPr>
          <a:xfrm flipH="1">
            <a:off x="7792898" y="2520997"/>
            <a:ext cx="1495" cy="7315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0FFE3BA9-68B0-47C4-A0DE-B2300C5174A2}"/>
              </a:ext>
            </a:extLst>
          </p:cNvPr>
          <p:cNvSpPr txBox="1"/>
          <p:nvPr/>
        </p:nvSpPr>
        <p:spPr>
          <a:xfrm>
            <a:off x="186612" y="6529152"/>
            <a:ext cx="12005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0" dirty="0">
                <a:solidFill>
                  <a:srgbClr val="000000"/>
                </a:solidFill>
                <a:effectLst/>
              </a:rPr>
              <a:t>TSDAE: Using Transformer-based Sequential Denoising Auto-Encoder for Unsupervised Sentence Embedding Learning, https://arxiv.org/abs/2104.06979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A8C80FE4-DCC8-4C02-9AC3-170785D69E32}"/>
              </a:ext>
            </a:extLst>
          </p:cNvPr>
          <p:cNvSpPr txBox="1"/>
          <p:nvPr/>
        </p:nvSpPr>
        <p:spPr>
          <a:xfrm>
            <a:off x="9535886" y="3498520"/>
            <a:ext cx="1769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Domain Adapted</a:t>
            </a:r>
            <a:br>
              <a:rPr lang="en-US" dirty="0"/>
            </a:br>
            <a:r>
              <a:rPr lang="en-US" dirty="0"/>
              <a:t>Model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3339F470-73C9-42E5-8D59-2328E56E4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104" y="2245407"/>
            <a:ext cx="2326519" cy="30932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55DDA03-9586-4619-B0E0-64DE3607B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4871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B82F1F-B10B-419E-ACC1-B94E3C7A8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Adaptation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03232E5A-FC17-42A3-A13E-C1638FE4666B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1783080"/>
          <a:ext cx="10308336" cy="2494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77084">
                  <a:extLst>
                    <a:ext uri="{9D8B030D-6E8A-4147-A177-3AD203B41FA5}">
                      <a16:colId xmlns:a16="http://schemas.microsoft.com/office/drawing/2014/main" val="3115421754"/>
                    </a:ext>
                  </a:extLst>
                </a:gridCol>
                <a:gridCol w="2577084">
                  <a:extLst>
                    <a:ext uri="{9D8B030D-6E8A-4147-A177-3AD203B41FA5}">
                      <a16:colId xmlns:a16="http://schemas.microsoft.com/office/drawing/2014/main" val="254033181"/>
                    </a:ext>
                  </a:extLst>
                </a:gridCol>
                <a:gridCol w="2577084">
                  <a:extLst>
                    <a:ext uri="{9D8B030D-6E8A-4147-A177-3AD203B41FA5}">
                      <a16:colId xmlns:a16="http://schemas.microsoft.com/office/drawing/2014/main" val="707265020"/>
                    </a:ext>
                  </a:extLst>
                </a:gridCol>
                <a:gridCol w="2577084">
                  <a:extLst>
                    <a:ext uri="{9D8B030D-6E8A-4147-A177-3AD203B41FA5}">
                      <a16:colId xmlns:a16="http://schemas.microsoft.com/office/drawing/2014/main" val="2993341733"/>
                    </a:ext>
                  </a:extLst>
                </a:gridCol>
              </a:tblGrid>
              <a:tr h="285834">
                <a:tc>
                  <a:txBody>
                    <a:bodyPr/>
                    <a:lstStyle/>
                    <a:p>
                      <a:r>
                        <a:rPr lang="en-US" b="1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Unsupervised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NLI+STS </a:t>
                      </a:r>
                      <a:br>
                        <a:rPr lang="en-US" b="1" dirty="0"/>
                      </a:br>
                      <a:r>
                        <a:rPr lang="en-US" b="1" dirty="0"/>
                        <a:t>-&gt; Unsupervised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Unsupervised </a:t>
                      </a:r>
                      <a:br>
                        <a:rPr lang="en-US" b="1" dirty="0"/>
                      </a:br>
                      <a:r>
                        <a:rPr lang="en-US" b="1" dirty="0"/>
                        <a:t>-&gt; NLI+STS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397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TSDAE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54.2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56.5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7233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55.9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3888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53.0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3405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SimCSE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52.4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498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Baseline (NLI+STS)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52.3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111876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A6FB7071-FBE2-4354-A46C-11FE5F022DF7}"/>
              </a:ext>
            </a:extLst>
          </p:cNvPr>
          <p:cNvSpPr txBox="1"/>
          <p:nvPr/>
        </p:nvSpPr>
        <p:spPr>
          <a:xfrm>
            <a:off x="838200" y="4663440"/>
            <a:ext cx="10701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First train unsupervised on your domain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Then train supervised on available training data from other domains</a:t>
            </a:r>
          </a:p>
        </p:txBody>
      </p:sp>
    </p:spTree>
    <p:extLst>
      <p:ext uri="{BB962C8B-B14F-4D97-AF65-F5344CB8AC3E}">
        <p14:creationId xmlns:p14="http://schemas.microsoft.com/office/powerpoint/2010/main" val="5208047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F0F77B-6EFF-476A-891E-F2F81052A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Adaptation – Semantic Search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87FF20-0E67-47C7-BC78-ED422581B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36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B49621B-C953-422F-8C3C-DB9B0737ECD8}"/>
              </a:ext>
            </a:extLst>
          </p:cNvPr>
          <p:cNvSpPr txBox="1"/>
          <p:nvPr/>
        </p:nvSpPr>
        <p:spPr>
          <a:xfrm>
            <a:off x="8129016" y="6436815"/>
            <a:ext cx="386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Upcoming work by </a:t>
            </a:r>
            <a:r>
              <a:rPr lang="en-US" dirty="0" err="1"/>
              <a:t>Kexin</a:t>
            </a:r>
            <a:r>
              <a:rPr lang="en-US" dirty="0"/>
              <a:t> Wang</a:t>
            </a:r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03FBD63C-A8D5-4011-A5EA-536E5B7150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32595"/>
              </p:ext>
            </p:extLst>
          </p:nvPr>
        </p:nvGraphicFramePr>
        <p:xfrm>
          <a:off x="2032000" y="1515461"/>
          <a:ext cx="81280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870367816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0510490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Pre-training 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Avg. on 6 tasks (NCDG@10)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023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TSDAE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48.7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88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Inverse-Cloze-Task (ICT)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46.2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4870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45.8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152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357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SimCSE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0149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 Pre-Training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6953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ConDensor</a:t>
                      </a:r>
                      <a:r>
                        <a:rPr lang="en-US" dirty="0"/>
                        <a:t> (CD)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43.9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770729"/>
                  </a:ext>
                </a:extLst>
              </a:tr>
            </a:tbl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4D16C4DF-A204-4BAF-A6A5-1B48D7C2052C}"/>
              </a:ext>
            </a:extLst>
          </p:cNvPr>
          <p:cNvSpPr txBox="1"/>
          <p:nvPr/>
        </p:nvSpPr>
        <p:spPr>
          <a:xfrm>
            <a:off x="1028699" y="4726768"/>
            <a:ext cx="97716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For given query / question, find relevant docs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Pre-training on specialized domain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Supervised training on MS MARCO</a:t>
            </a:r>
          </a:p>
        </p:txBody>
      </p:sp>
    </p:spTree>
    <p:extLst>
      <p:ext uri="{BB962C8B-B14F-4D97-AF65-F5344CB8AC3E}">
        <p14:creationId xmlns:p14="http://schemas.microsoft.com/office/powerpoint/2010/main" val="33527250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193B0-C06A-4442-983E-9941762A1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work: GPL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01D6CDA0-8EDF-49FD-9614-5F60A200EAF2}"/>
              </a:ext>
            </a:extLst>
          </p:cNvPr>
          <p:cNvSpPr/>
          <p:nvPr/>
        </p:nvSpPr>
        <p:spPr>
          <a:xfrm>
            <a:off x="4617156" y="1682814"/>
            <a:ext cx="1946930" cy="9526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ysClr val="windowText" lastClr="000000"/>
                </a:solidFill>
              </a:rPr>
              <a:t>T5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425F410-D07A-4D79-B736-9A4C89F45B12}"/>
              </a:ext>
            </a:extLst>
          </p:cNvPr>
          <p:cNvSpPr/>
          <p:nvPr/>
        </p:nvSpPr>
        <p:spPr>
          <a:xfrm>
            <a:off x="668867" y="1554932"/>
            <a:ext cx="2966156" cy="609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“Python is a high-level programming language …”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C2E44D3-EE22-4457-8D96-6A4E99E6D420}"/>
              </a:ext>
            </a:extLst>
          </p:cNvPr>
          <p:cNvSpPr/>
          <p:nvPr/>
        </p:nvSpPr>
        <p:spPr>
          <a:xfrm>
            <a:off x="7620001" y="2543387"/>
            <a:ext cx="2966156" cy="609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“What is Python”</a:t>
            </a:r>
          </a:p>
        </p:txBody>
      </p:sp>
      <p:cxnSp>
        <p:nvCxnSpPr>
          <p:cNvPr id="8" name="Verbinder: gekrümmt 7">
            <a:extLst>
              <a:ext uri="{FF2B5EF4-FFF2-40B4-BE49-F238E27FC236}">
                <a16:creationId xmlns:a16="http://schemas.microsoft.com/office/drawing/2014/main" id="{86138D62-4DA9-4FAE-A7B5-4F205B3CDB93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3725333" y="1848443"/>
            <a:ext cx="891823" cy="31070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Verbinder: gekrümmt 8">
            <a:extLst>
              <a:ext uri="{FF2B5EF4-FFF2-40B4-BE49-F238E27FC236}">
                <a16:creationId xmlns:a16="http://schemas.microsoft.com/office/drawing/2014/main" id="{75ABA842-F8F0-4C22-8723-843227875869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>
            <a:off x="6564086" y="2159151"/>
            <a:ext cx="1055915" cy="689036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9F178145-4626-4D61-9016-7A2D716477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1"/>
          <a:stretch/>
        </p:blipFill>
        <p:spPr>
          <a:xfrm>
            <a:off x="4912527" y="3354158"/>
            <a:ext cx="2261562" cy="2621912"/>
          </a:xfrm>
          <a:prstGeom prst="rect">
            <a:avLst/>
          </a:prstGeom>
        </p:spPr>
      </p:pic>
      <p:cxnSp>
        <p:nvCxnSpPr>
          <p:cNvPr id="17" name="Verbinder: gekrümmt 16">
            <a:extLst>
              <a:ext uri="{FF2B5EF4-FFF2-40B4-BE49-F238E27FC236}">
                <a16:creationId xmlns:a16="http://schemas.microsoft.com/office/drawing/2014/main" id="{208C73DA-4880-4084-A9F8-B19929539448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2733209" y="1583268"/>
            <a:ext cx="1598057" cy="2760584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Verbinder: gekrümmt 19">
            <a:extLst>
              <a:ext uri="{FF2B5EF4-FFF2-40B4-BE49-F238E27FC236}">
                <a16:creationId xmlns:a16="http://schemas.microsoft.com/office/drawing/2014/main" id="{1590DAAA-499C-4CFD-84F1-BF80B1CB1ED9}"/>
              </a:ext>
            </a:extLst>
          </p:cNvPr>
          <p:cNvCxnSpPr>
            <a:cxnSpLocks/>
            <a:stCxn id="6" idx="2"/>
          </p:cNvCxnSpPr>
          <p:nvPr/>
        </p:nvCxnSpPr>
        <p:spPr>
          <a:xfrm rot="5400000">
            <a:off x="7360053" y="2019563"/>
            <a:ext cx="609602" cy="287645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BC7F6A56-7BE9-4397-9A2A-DC61BE1BA030}"/>
              </a:ext>
            </a:extLst>
          </p:cNvPr>
          <p:cNvSpPr txBox="1"/>
          <p:nvPr/>
        </p:nvSpPr>
        <p:spPr>
          <a:xfrm>
            <a:off x="8129016" y="6436815"/>
            <a:ext cx="386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Upcoming work by </a:t>
            </a:r>
            <a:r>
              <a:rPr lang="en-US" dirty="0" err="1"/>
              <a:t>Kexin</a:t>
            </a:r>
            <a:r>
              <a:rPr lang="en-US" dirty="0"/>
              <a:t> Wang</a:t>
            </a:r>
          </a:p>
        </p:txBody>
      </p:sp>
    </p:spTree>
    <p:extLst>
      <p:ext uri="{BB962C8B-B14F-4D97-AF65-F5344CB8AC3E}">
        <p14:creationId xmlns:p14="http://schemas.microsoft.com/office/powerpoint/2010/main" val="5882349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A09D97-DB98-48A8-9C60-CC4AAD40A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GPL for Domain Adaptation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BC88CB-6162-4561-8DB7-49136375C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Generate queries for docs in your domain</a:t>
            </a:r>
          </a:p>
          <a:p>
            <a:r>
              <a:rPr lang="en-US" dirty="0"/>
              <a:t>Fine-tune bi-encoder</a:t>
            </a:r>
          </a:p>
          <a:p>
            <a:r>
              <a:rPr lang="en-US" dirty="0"/>
              <a:t>Improves performances 4 – 10 points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D324F80-65DF-4CE5-9096-2F891EDA2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38</a:t>
            </a:fld>
            <a:endParaRPr lang="en-US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23BCE11B-E456-4CDD-8AD2-74A61A1FCF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900363"/>
              </p:ext>
            </p:extLst>
          </p:nvPr>
        </p:nvGraphicFramePr>
        <p:xfrm>
          <a:off x="1854200" y="3645746"/>
          <a:ext cx="81280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72888">
                  <a:extLst>
                    <a:ext uri="{9D8B030D-6E8A-4147-A177-3AD203B41FA5}">
                      <a16:colId xmlns:a16="http://schemas.microsoft.com/office/drawing/2014/main" val="3785589608"/>
                    </a:ext>
                  </a:extLst>
                </a:gridCol>
                <a:gridCol w="3055112">
                  <a:extLst>
                    <a:ext uri="{9D8B030D-6E8A-4147-A177-3AD203B41FA5}">
                      <a16:colId xmlns:a16="http://schemas.microsoft.com/office/drawing/2014/main" val="7177998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Avg. on 6 tasks (NCDG@10)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599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MS MARCO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2835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TSDAE (domain specific) + MS MARCO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48.7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364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New method: GPL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2435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GPL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699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TSDAE  (domain specific) + GPL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815187"/>
                  </a:ext>
                </a:extLst>
              </a:tr>
            </a:tbl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BE2FF8A0-BD97-480E-9B28-B309BDA653A6}"/>
              </a:ext>
            </a:extLst>
          </p:cNvPr>
          <p:cNvSpPr txBox="1"/>
          <p:nvPr/>
        </p:nvSpPr>
        <p:spPr>
          <a:xfrm>
            <a:off x="8129016" y="6436815"/>
            <a:ext cx="386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Upcoming work by </a:t>
            </a:r>
            <a:r>
              <a:rPr lang="en-US" dirty="0" err="1"/>
              <a:t>Kexin</a:t>
            </a:r>
            <a:r>
              <a:rPr lang="en-US" dirty="0"/>
              <a:t> Wang</a:t>
            </a:r>
          </a:p>
        </p:txBody>
      </p:sp>
    </p:spTree>
    <p:extLst>
      <p:ext uri="{BB962C8B-B14F-4D97-AF65-F5344CB8AC3E}">
        <p14:creationId xmlns:p14="http://schemas.microsoft.com/office/powerpoint/2010/main" val="20641188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BA94D5-65D0-4669-9094-05E42119B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– Part II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BADE15-5E15-4427-A6D6-6414C7CC6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1063"/>
            <a:ext cx="10515600" cy="48359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Unsupervised Sentence Embeddings</a:t>
            </a:r>
          </a:p>
          <a:p>
            <a:pPr lvl="1"/>
            <a:r>
              <a:rPr lang="en-US" dirty="0"/>
              <a:t>Does not work that well (yet)</a:t>
            </a:r>
          </a:p>
          <a:p>
            <a:pPr lvl="1"/>
            <a:r>
              <a:rPr lang="en-US" dirty="0"/>
              <a:t>Worse performance than out-of-the-box models which were trained on diverse data</a:t>
            </a:r>
          </a:p>
          <a:p>
            <a:pPr lvl="1"/>
            <a:r>
              <a:rPr lang="en-US" dirty="0"/>
              <a:t>Quickly converge (</a:t>
            </a:r>
            <a:r>
              <a:rPr lang="en-US" dirty="0" err="1"/>
              <a:t>MirrorBERT</a:t>
            </a:r>
            <a:r>
              <a:rPr lang="en-US" dirty="0"/>
              <a:t>: “within 20 seconds”)</a:t>
            </a:r>
          </a:p>
          <a:p>
            <a:pPr lvl="2"/>
            <a:r>
              <a:rPr lang="en-US" dirty="0"/>
              <a:t>Does not matter if you have 1k or 1B sentences from your domain</a:t>
            </a:r>
          </a:p>
          <a:p>
            <a:pPr lvl="2"/>
            <a:r>
              <a:rPr lang="en-US" dirty="0"/>
              <a:t>does not really learn anything new about your domain</a:t>
            </a:r>
          </a:p>
          <a:p>
            <a:r>
              <a:rPr lang="en-US" dirty="0"/>
              <a:t>Domain Adaption</a:t>
            </a:r>
          </a:p>
          <a:p>
            <a:pPr lvl="1"/>
            <a:r>
              <a:rPr lang="en-US" dirty="0"/>
              <a:t>First unsupervised training, then supervised training</a:t>
            </a:r>
          </a:p>
          <a:p>
            <a:pPr lvl="1"/>
            <a:r>
              <a:rPr lang="en-US" dirty="0"/>
              <a:t>TSDAE &gt; ICT &gt; MLM &gt; CT &gt; </a:t>
            </a:r>
            <a:r>
              <a:rPr lang="en-US" dirty="0" err="1"/>
              <a:t>SimCSE</a:t>
            </a:r>
            <a:r>
              <a:rPr lang="en-US" dirty="0"/>
              <a:t>/</a:t>
            </a:r>
            <a:r>
              <a:rPr lang="en-US" dirty="0" err="1"/>
              <a:t>MirrorBERT</a:t>
            </a:r>
            <a:r>
              <a:rPr lang="en-US" dirty="0"/>
              <a:t>  &gt; CD</a:t>
            </a:r>
          </a:p>
          <a:p>
            <a:pPr lvl="1"/>
            <a:r>
              <a:rPr lang="en-US" dirty="0"/>
              <a:t>Unclear how to adapt an existing model to a new domain</a:t>
            </a:r>
          </a:p>
          <a:p>
            <a:r>
              <a:rPr lang="en-US" dirty="0"/>
              <a:t>Query Generation with GPL promising (upcoming work)</a:t>
            </a:r>
          </a:p>
          <a:p>
            <a:pPr lvl="1"/>
            <a:r>
              <a:rPr lang="en-US" dirty="0"/>
              <a:t>Strong improvements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3BD5472-3EED-4E00-9ECD-356B77795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33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EE1F11-BC4E-44A2-A57A-C7F26967B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Image-Text Matching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06DE83-6C1C-4E7C-8EE9-BACB40254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13451"/>
            <a:ext cx="10515600" cy="1019747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Which image shows the Eiffel tower?</a:t>
            </a:r>
          </a:p>
        </p:txBody>
      </p:sp>
      <p:pic>
        <p:nvPicPr>
          <p:cNvPr id="2050" name="Picture 2" descr="Bild des Objektes">
            <a:extLst>
              <a:ext uri="{FF2B5EF4-FFF2-40B4-BE49-F238E27FC236}">
                <a16:creationId xmlns:a16="http://schemas.microsoft.com/office/drawing/2014/main" id="{1D54B220-D8D8-44A2-8465-064ECB531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692" y="1472184"/>
            <a:ext cx="1655001" cy="306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8F2AAD45-B0E4-4AD2-A532-485CE61689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746" y="1344549"/>
            <a:ext cx="2095500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ild des Objektes">
            <a:extLst>
              <a:ext uri="{FF2B5EF4-FFF2-40B4-BE49-F238E27FC236}">
                <a16:creationId xmlns:a16="http://schemas.microsoft.com/office/drawing/2014/main" id="{596478F5-4A2A-4169-8D1E-205E5EA85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8777" y="1087374"/>
            <a:ext cx="1247775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0C708EB-724C-4680-97AB-BA3617A4E133}"/>
              </a:ext>
            </a:extLst>
          </p:cNvPr>
          <p:cNvSpPr txBox="1"/>
          <p:nvPr/>
        </p:nvSpPr>
        <p:spPr>
          <a:xfrm>
            <a:off x="1800124" y="4818888"/>
            <a:ext cx="293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8757BEB-78AA-4FAC-8170-0D74B76C22EF}"/>
              </a:ext>
            </a:extLst>
          </p:cNvPr>
          <p:cNvSpPr txBox="1"/>
          <p:nvPr/>
        </p:nvSpPr>
        <p:spPr>
          <a:xfrm>
            <a:off x="5345570" y="4797623"/>
            <a:ext cx="293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C869FE2-CB34-42C7-A3E6-7A147B45E9BC}"/>
              </a:ext>
            </a:extLst>
          </p:cNvPr>
          <p:cNvSpPr txBox="1"/>
          <p:nvPr/>
        </p:nvSpPr>
        <p:spPr>
          <a:xfrm>
            <a:off x="9122664" y="4796838"/>
            <a:ext cx="293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4C50E9F-4A97-4334-9B0C-BCF554A02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57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3F7BC2-1322-49CC-A390-3163C4D19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F20B18-F00B-411E-9BBE-481E11A12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5572"/>
            <a:ext cx="10515600" cy="541077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Work on your data - Better datasets needed</a:t>
            </a:r>
          </a:p>
          <a:p>
            <a:r>
              <a:rPr lang="en-US" dirty="0"/>
              <a:t>Better benchmarks needed</a:t>
            </a:r>
          </a:p>
          <a:p>
            <a:pPr lvl="1"/>
            <a:r>
              <a:rPr lang="en-US" dirty="0"/>
              <a:t>Many papers overfit with narrow evaluation on the short head</a:t>
            </a:r>
          </a:p>
          <a:p>
            <a:pPr lvl="1"/>
            <a:r>
              <a:rPr lang="en-US" dirty="0"/>
              <a:t>Diverse, long-tail evaluation needed as model evolve</a:t>
            </a:r>
          </a:p>
          <a:p>
            <a:r>
              <a:rPr lang="en-US" dirty="0"/>
              <a:t>Unsupervised Learning is the future</a:t>
            </a:r>
          </a:p>
          <a:p>
            <a:pPr lvl="1"/>
            <a:r>
              <a:rPr lang="en-US" dirty="0"/>
              <a:t>So far great results with supervised data (e.g. query &amp; relevant doc)</a:t>
            </a:r>
          </a:p>
          <a:p>
            <a:pPr lvl="1"/>
            <a:r>
              <a:rPr lang="en-US" dirty="0"/>
              <a:t>Supervised training: Hard to scale to many domains / new domains etc.</a:t>
            </a:r>
          </a:p>
          <a:p>
            <a:r>
              <a:rPr lang="en-US" dirty="0"/>
              <a:t>How can we learn the most from as little structure as possible? </a:t>
            </a:r>
          </a:p>
          <a:p>
            <a:pPr lvl="1"/>
            <a:r>
              <a:rPr lang="en-US" dirty="0"/>
              <a:t>Annotated data (query, relevant doc)</a:t>
            </a:r>
          </a:p>
          <a:p>
            <a:pPr lvl="1"/>
            <a:r>
              <a:rPr lang="en-US" dirty="0"/>
              <a:t>Mined data (Q&amp;A pages from websites)</a:t>
            </a:r>
          </a:p>
          <a:p>
            <a:pPr lvl="1"/>
            <a:r>
              <a:rPr lang="en-US" dirty="0"/>
              <a:t>Website Title &amp; Body</a:t>
            </a:r>
          </a:p>
          <a:p>
            <a:pPr lvl="1"/>
            <a:r>
              <a:rPr lang="en-US" dirty="0"/>
              <a:t>Individual documents</a:t>
            </a:r>
          </a:p>
          <a:p>
            <a:pPr lvl="1"/>
            <a:r>
              <a:rPr lang="en-US" dirty="0"/>
              <a:t>Ind. paragraphs</a:t>
            </a:r>
          </a:p>
          <a:p>
            <a:pPr lvl="1"/>
            <a:r>
              <a:rPr lang="en-US" dirty="0"/>
              <a:t>Ind. sentences</a:t>
            </a:r>
          </a:p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287C06-26DA-466B-A6DD-04A2E09E7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40</a:t>
            </a:fld>
            <a:endParaRPr lang="en-US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81138D99-BE28-4F6A-BE60-CB0C5E766F0F}"/>
              </a:ext>
            </a:extLst>
          </p:cNvPr>
          <p:cNvCxnSpPr/>
          <p:nvPr/>
        </p:nvCxnSpPr>
        <p:spPr>
          <a:xfrm>
            <a:off x="7003473" y="4104409"/>
            <a:ext cx="0" cy="1828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65685E39-7F44-41BB-8A36-826F19671B3B}"/>
              </a:ext>
            </a:extLst>
          </p:cNvPr>
          <p:cNvSpPr txBox="1"/>
          <p:nvPr/>
        </p:nvSpPr>
        <p:spPr>
          <a:xfrm rot="5400000">
            <a:off x="6087524" y="4834143"/>
            <a:ext cx="1504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Less Structure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1EA9B91-A78F-474C-8DB3-5FBA9358103B}"/>
              </a:ext>
            </a:extLst>
          </p:cNvPr>
          <p:cNvSpPr txBox="1"/>
          <p:nvPr/>
        </p:nvSpPr>
        <p:spPr>
          <a:xfrm rot="5400000">
            <a:off x="6655612" y="4834143"/>
            <a:ext cx="1185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More Data</a:t>
            </a:r>
          </a:p>
        </p:txBody>
      </p:sp>
    </p:spTree>
    <p:extLst>
      <p:ext uri="{BB962C8B-B14F-4D97-AF65-F5344CB8AC3E}">
        <p14:creationId xmlns:p14="http://schemas.microsoft.com/office/powerpoint/2010/main" val="4156580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5E788-F1EA-4446-8F29-02CECFCEA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Image-Text Matching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B53BF7E-A01B-4E84-9076-D19DF95C0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448" y="2368296"/>
            <a:ext cx="2560320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1B1026BB-1B43-491C-933F-A9DEE2EAA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120" y="2295143"/>
            <a:ext cx="2475399" cy="1856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umboldteiche im Schlosspark Tegel">
            <a:extLst>
              <a:ext uri="{FF2B5EF4-FFF2-40B4-BE49-F238E27FC236}">
                <a16:creationId xmlns:a16="http://schemas.microsoft.com/office/drawing/2014/main" id="{4CF297D7-42F1-4C5D-9B3D-0636246B1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393" y="2368296"/>
            <a:ext cx="1556286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6B8C96AF-D257-459A-8EB2-053B81BE0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13451"/>
            <a:ext cx="10515600" cy="1019747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Which image shows the oak tree in </a:t>
            </a:r>
            <a:r>
              <a:rPr lang="en-US" dirty="0" err="1"/>
              <a:t>Dötlingen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(small village in Germany I grew up)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3DFCE1F-A491-4849-8975-FB1B2170663E}"/>
              </a:ext>
            </a:extLst>
          </p:cNvPr>
          <p:cNvSpPr txBox="1"/>
          <p:nvPr/>
        </p:nvSpPr>
        <p:spPr>
          <a:xfrm>
            <a:off x="1800124" y="4518024"/>
            <a:ext cx="293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24A3622-5999-4BC6-93FC-F7B97EF85D9C}"/>
              </a:ext>
            </a:extLst>
          </p:cNvPr>
          <p:cNvSpPr txBox="1"/>
          <p:nvPr/>
        </p:nvSpPr>
        <p:spPr>
          <a:xfrm>
            <a:off x="5098682" y="4518024"/>
            <a:ext cx="293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D61DE4E-4F68-4DD9-87AE-4307FF2193FA}"/>
              </a:ext>
            </a:extLst>
          </p:cNvPr>
          <p:cNvSpPr txBox="1"/>
          <p:nvPr/>
        </p:nvSpPr>
        <p:spPr>
          <a:xfrm>
            <a:off x="7993176" y="4518024"/>
            <a:ext cx="293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pic>
        <p:nvPicPr>
          <p:cNvPr id="4104" name="Picture 8" descr="Stiel-Eiche im Tierpark Berlin">
            <a:extLst>
              <a:ext uri="{FF2B5EF4-FFF2-40B4-BE49-F238E27FC236}">
                <a16:creationId xmlns:a16="http://schemas.microsoft.com/office/drawing/2014/main" id="{A02ABCD2-0CA2-4A5F-BC9F-45EB59978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303" y="2368296"/>
            <a:ext cx="1356577" cy="2033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A9B959BA-F6CB-496B-A0A3-564C881E5174}"/>
              </a:ext>
            </a:extLst>
          </p:cNvPr>
          <p:cNvSpPr txBox="1"/>
          <p:nvPr/>
        </p:nvSpPr>
        <p:spPr>
          <a:xfrm>
            <a:off x="10443665" y="4518024"/>
            <a:ext cx="293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AB1476-2D28-47F7-8837-2B9C40E1A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77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D439A8-7DF2-46C4-9D39-30561F39F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9092"/>
            <a:ext cx="10515600" cy="1325563"/>
          </a:xfrm>
        </p:spPr>
        <p:txBody>
          <a:bodyPr/>
          <a:lstStyle/>
          <a:p>
            <a:r>
              <a:rPr lang="en-US" dirty="0"/>
              <a:t>The Long Tail of Semantic Relatedness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7645184-1739-4003-93E8-B575BEAD19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040" y="1305345"/>
            <a:ext cx="9744768" cy="394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D5ECDEA-081E-4989-AD3E-49E034565218}"/>
              </a:ext>
            </a:extLst>
          </p:cNvPr>
          <p:cNvSpPr txBox="1"/>
          <p:nvPr/>
        </p:nvSpPr>
        <p:spPr>
          <a:xfrm>
            <a:off x="5939106" y="520638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Rank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EE59F16-C809-40AB-B160-6A4744D8A4CF}"/>
              </a:ext>
            </a:extLst>
          </p:cNvPr>
          <p:cNvSpPr txBox="1"/>
          <p:nvPr/>
        </p:nvSpPr>
        <p:spPr>
          <a:xfrm rot="16200000">
            <a:off x="-845568" y="3025661"/>
            <a:ext cx="3323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#People knowing the relationship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C0906251-1D61-4D58-9858-EC7F34697DD8}"/>
              </a:ext>
            </a:extLst>
          </p:cNvPr>
          <p:cNvCxnSpPr>
            <a:cxnSpLocks/>
          </p:cNvCxnSpPr>
          <p:nvPr/>
        </p:nvCxnSpPr>
        <p:spPr>
          <a:xfrm flipH="1">
            <a:off x="1527048" y="1546661"/>
            <a:ext cx="420624" cy="256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C5B18536-23CD-4783-8F38-4650AA30F80E}"/>
              </a:ext>
            </a:extLst>
          </p:cNvPr>
          <p:cNvSpPr txBox="1"/>
          <p:nvPr/>
        </p:nvSpPr>
        <p:spPr>
          <a:xfrm>
            <a:off x="1947672" y="1305345"/>
            <a:ext cx="1165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Cat vs Dog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844BC17-D93A-4E48-9EBB-D9EFA0952CAA}"/>
              </a:ext>
            </a:extLst>
          </p:cNvPr>
          <p:cNvSpPr txBox="1"/>
          <p:nvPr/>
        </p:nvSpPr>
        <p:spPr>
          <a:xfrm>
            <a:off x="2054457" y="3097424"/>
            <a:ext cx="998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 vs Java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9DC9D09-BA7C-49AF-946E-3DFEDB252692}"/>
              </a:ext>
            </a:extLst>
          </p:cNvPr>
          <p:cNvSpPr txBox="1"/>
          <p:nvPr/>
        </p:nvSpPr>
        <p:spPr>
          <a:xfrm>
            <a:off x="2758545" y="3612017"/>
            <a:ext cx="2231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Pytorch</a:t>
            </a:r>
            <a:r>
              <a:rPr lang="en-US" dirty="0"/>
              <a:t> vs </a:t>
            </a:r>
            <a:r>
              <a:rPr lang="en-US" dirty="0" err="1"/>
              <a:t>Tensorflow</a:t>
            </a:r>
            <a:endParaRPr lang="en-US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7C0D827-7EB4-48FC-A962-33FE21D29133}"/>
              </a:ext>
            </a:extLst>
          </p:cNvPr>
          <p:cNvSpPr txBox="1"/>
          <p:nvPr/>
        </p:nvSpPr>
        <p:spPr>
          <a:xfrm>
            <a:off x="4589992" y="4173795"/>
            <a:ext cx="211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RoBERTa</a:t>
            </a:r>
            <a:r>
              <a:rPr lang="en-US" dirty="0"/>
              <a:t> vs </a:t>
            </a:r>
            <a:r>
              <a:rPr lang="en-US" dirty="0" err="1"/>
              <a:t>DeBERTa</a:t>
            </a:r>
            <a:endParaRPr lang="en-US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F8BA2A7-EBE0-4592-882D-CF34A60989F8}"/>
              </a:ext>
            </a:extLst>
          </p:cNvPr>
          <p:cNvSpPr txBox="1"/>
          <p:nvPr/>
        </p:nvSpPr>
        <p:spPr>
          <a:xfrm>
            <a:off x="7589935" y="4358461"/>
            <a:ext cx="2165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TSDAE vs </a:t>
            </a:r>
            <a:r>
              <a:rPr lang="en-US" dirty="0" err="1"/>
              <a:t>MirrorBERT</a:t>
            </a:r>
            <a:endParaRPr lang="en-US" dirty="0"/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63D8B8D3-64AD-49D8-9A0F-67B827792CDE}"/>
              </a:ext>
            </a:extLst>
          </p:cNvPr>
          <p:cNvCxnSpPr>
            <a:cxnSpLocks/>
          </p:cNvCxnSpPr>
          <p:nvPr/>
        </p:nvCxnSpPr>
        <p:spPr>
          <a:xfrm flipH="1">
            <a:off x="2054457" y="3466756"/>
            <a:ext cx="301752" cy="611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42DE92E9-48ED-4290-AF36-1C9D9CEA87C1}"/>
              </a:ext>
            </a:extLst>
          </p:cNvPr>
          <p:cNvCxnSpPr>
            <a:cxnSpLocks/>
          </p:cNvCxnSpPr>
          <p:nvPr/>
        </p:nvCxnSpPr>
        <p:spPr>
          <a:xfrm flipH="1">
            <a:off x="2944368" y="3956380"/>
            <a:ext cx="758952" cy="4886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A607B58C-3CAC-4439-BC4E-336FB94A7FE3}"/>
              </a:ext>
            </a:extLst>
          </p:cNvPr>
          <p:cNvCxnSpPr>
            <a:cxnSpLocks/>
          </p:cNvCxnSpPr>
          <p:nvPr/>
        </p:nvCxnSpPr>
        <p:spPr>
          <a:xfrm>
            <a:off x="5768255" y="4452829"/>
            <a:ext cx="0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F45FDDBA-D2F4-4DBC-AF72-99EBAF0C423A}"/>
              </a:ext>
            </a:extLst>
          </p:cNvPr>
          <p:cNvCxnSpPr>
            <a:cxnSpLocks/>
          </p:cNvCxnSpPr>
          <p:nvPr/>
        </p:nvCxnSpPr>
        <p:spPr>
          <a:xfrm>
            <a:off x="9533763" y="4727793"/>
            <a:ext cx="0" cy="205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Foliennummernplatzhalter 27">
            <a:extLst>
              <a:ext uri="{FF2B5EF4-FFF2-40B4-BE49-F238E27FC236}">
                <a16:creationId xmlns:a16="http://schemas.microsoft.com/office/drawing/2014/main" id="{531E489E-E836-4BE9-8366-453E9A5D0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538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AC3565-7A56-4F83-BCF7-243742227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 need data!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52D90F-C5A1-43E0-86AB-F369B35B8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You must have seen an example at least once</a:t>
            </a:r>
          </a:p>
          <a:p>
            <a:pPr lvl="1"/>
            <a:r>
              <a:rPr lang="en-US" dirty="0"/>
              <a:t>Never seen the oak tree in </a:t>
            </a:r>
            <a:r>
              <a:rPr lang="en-US" dirty="0" err="1"/>
              <a:t>Dötlingen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=&gt; No chance to identify it among other oak trees</a:t>
            </a:r>
          </a:p>
          <a:p>
            <a:pPr lvl="1"/>
            <a:endParaRPr lang="en-US" dirty="0"/>
          </a:p>
          <a:p>
            <a:r>
              <a:rPr lang="en-US" dirty="0"/>
              <a:t>Our world is so diverse</a:t>
            </a:r>
          </a:p>
          <a:p>
            <a:pPr lvl="1"/>
            <a:r>
              <a:rPr lang="en-US" dirty="0"/>
              <a:t>Animals, trees, flowers, leaves, fish</a:t>
            </a:r>
          </a:p>
          <a:p>
            <a:pPr lvl="1"/>
            <a:r>
              <a:rPr lang="en-US" dirty="0"/>
              <a:t>Monuments, buildings, statues, natural monuments</a:t>
            </a:r>
          </a:p>
          <a:p>
            <a:pPr lvl="1"/>
            <a:r>
              <a:rPr lang="en-US" dirty="0"/>
              <a:t>Food, People, items, cloths</a:t>
            </a:r>
          </a:p>
          <a:p>
            <a:pPr lvl="1"/>
            <a:r>
              <a:rPr lang="en-US" dirty="0"/>
              <a:t>Movies, drawings, art</a:t>
            </a:r>
          </a:p>
          <a:p>
            <a:pPr lvl="1"/>
            <a:endParaRPr lang="en-US" dirty="0"/>
          </a:p>
          <a:p>
            <a:r>
              <a:rPr lang="en-US" dirty="0"/>
              <a:t>For a foundation model: A massive dataset is needed</a:t>
            </a:r>
          </a:p>
          <a:p>
            <a:pPr lvl="1"/>
            <a:r>
              <a:rPr lang="en-US" dirty="0"/>
              <a:t>Even when it would be sufficient to see each example only once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5D34DC6-BCB3-421C-B1A6-DF64E9ED3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7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D439A8-7DF2-46C4-9D39-30561F39F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9092"/>
            <a:ext cx="10515600" cy="1325563"/>
          </a:xfrm>
        </p:spPr>
        <p:txBody>
          <a:bodyPr/>
          <a:lstStyle/>
          <a:p>
            <a:r>
              <a:rPr lang="en-US" dirty="0"/>
              <a:t>Be careful with your benchmarks!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7645184-1739-4003-93E8-B575BEAD19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040" y="1305345"/>
            <a:ext cx="9744768" cy="394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D5ECDEA-081E-4989-AD3E-49E034565218}"/>
              </a:ext>
            </a:extLst>
          </p:cNvPr>
          <p:cNvSpPr txBox="1"/>
          <p:nvPr/>
        </p:nvSpPr>
        <p:spPr>
          <a:xfrm>
            <a:off x="5939106" y="520638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Rank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EE59F16-C809-40AB-B160-6A4744D8A4CF}"/>
              </a:ext>
            </a:extLst>
          </p:cNvPr>
          <p:cNvSpPr txBox="1"/>
          <p:nvPr/>
        </p:nvSpPr>
        <p:spPr>
          <a:xfrm rot="16200000">
            <a:off x="-845568" y="3025661"/>
            <a:ext cx="3323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#People knowing the relationship</a:t>
            </a:r>
          </a:p>
        </p:txBody>
      </p:sp>
      <p:sp>
        <p:nvSpPr>
          <p:cNvPr id="5" name="Geschweifte Klammer links 4">
            <a:extLst>
              <a:ext uri="{FF2B5EF4-FFF2-40B4-BE49-F238E27FC236}">
                <a16:creationId xmlns:a16="http://schemas.microsoft.com/office/drawing/2014/main" id="{FD0DB61E-8BAF-4CAC-891F-37422D885181}"/>
              </a:ext>
            </a:extLst>
          </p:cNvPr>
          <p:cNvSpPr/>
          <p:nvPr/>
        </p:nvSpPr>
        <p:spPr>
          <a:xfrm rot="16200000">
            <a:off x="1211897" y="5228356"/>
            <a:ext cx="312767" cy="335829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11A529A-1178-49AD-83A0-E10DDD61FD76}"/>
              </a:ext>
            </a:extLst>
          </p:cNvPr>
          <p:cNvSpPr txBox="1"/>
          <p:nvPr/>
        </p:nvSpPr>
        <p:spPr>
          <a:xfrm>
            <a:off x="816393" y="5490641"/>
            <a:ext cx="12426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What your </a:t>
            </a:r>
            <a:br>
              <a:rPr lang="en-US" dirty="0"/>
            </a:br>
            <a:r>
              <a:rPr lang="en-US" dirty="0"/>
              <a:t>benchmark</a:t>
            </a:r>
            <a:br>
              <a:rPr lang="en-US" dirty="0"/>
            </a:br>
            <a:r>
              <a:rPr lang="en-US" dirty="0"/>
              <a:t>is testing</a:t>
            </a:r>
          </a:p>
        </p:txBody>
      </p:sp>
      <p:sp>
        <p:nvSpPr>
          <p:cNvPr id="7" name="Geschweifte Klammer links 6">
            <a:extLst>
              <a:ext uri="{FF2B5EF4-FFF2-40B4-BE49-F238E27FC236}">
                <a16:creationId xmlns:a16="http://schemas.microsoft.com/office/drawing/2014/main" id="{AEFF046C-E7D1-4DFA-86F5-D0848F3C4B04}"/>
              </a:ext>
            </a:extLst>
          </p:cNvPr>
          <p:cNvSpPr/>
          <p:nvPr/>
        </p:nvSpPr>
        <p:spPr>
          <a:xfrm rot="16200000">
            <a:off x="5953378" y="1829431"/>
            <a:ext cx="550766" cy="804333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FD08BD5-1ABA-48D8-BE4A-3B418327452C}"/>
              </a:ext>
            </a:extLst>
          </p:cNvPr>
          <p:cNvSpPr txBox="1"/>
          <p:nvPr/>
        </p:nvSpPr>
        <p:spPr>
          <a:xfrm>
            <a:off x="4372683" y="6126481"/>
            <a:ext cx="3779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Where the interesting applications are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9CAC86B0-765C-4675-9408-3B23B3B90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00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E09406-ECE8-4BD0-BEDA-CF83571B9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 careful with your benchmarks!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3FFAFC19-041F-4F34-B10B-699CC1EA048C}"/>
              </a:ext>
            </a:extLst>
          </p:cNvPr>
          <p:cNvCxnSpPr>
            <a:cxnSpLocks/>
          </p:cNvCxnSpPr>
          <p:nvPr/>
        </p:nvCxnSpPr>
        <p:spPr>
          <a:xfrm>
            <a:off x="1271016" y="4581144"/>
            <a:ext cx="90068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934CAC22-1206-49B1-ADD9-AAF84B10776B}"/>
              </a:ext>
            </a:extLst>
          </p:cNvPr>
          <p:cNvCxnSpPr>
            <a:cxnSpLocks/>
          </p:cNvCxnSpPr>
          <p:nvPr/>
        </p:nvCxnSpPr>
        <p:spPr>
          <a:xfrm flipV="1">
            <a:off x="1261872" y="1655064"/>
            <a:ext cx="0" cy="2926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D436BF7E-9E5D-47DF-A16C-021706438368}"/>
              </a:ext>
            </a:extLst>
          </p:cNvPr>
          <p:cNvSpPr txBox="1"/>
          <p:nvPr/>
        </p:nvSpPr>
        <p:spPr>
          <a:xfrm>
            <a:off x="4910328" y="462022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Rank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778DF5C-B386-4318-B5BB-2E32F5B7C517}"/>
              </a:ext>
            </a:extLst>
          </p:cNvPr>
          <p:cNvSpPr txBox="1"/>
          <p:nvPr/>
        </p:nvSpPr>
        <p:spPr>
          <a:xfrm rot="16200000">
            <a:off x="381278" y="2933438"/>
            <a:ext cx="1391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Performance</a:t>
            </a:r>
          </a:p>
        </p:txBody>
      </p:sp>
      <p:cxnSp>
        <p:nvCxnSpPr>
          <p:cNvPr id="13" name="Verbinder: gekrümmt 12">
            <a:extLst>
              <a:ext uri="{FF2B5EF4-FFF2-40B4-BE49-F238E27FC236}">
                <a16:creationId xmlns:a16="http://schemas.microsoft.com/office/drawing/2014/main" id="{FD82665E-EB09-4C4C-861E-38019B8F459B}"/>
              </a:ext>
            </a:extLst>
          </p:cNvPr>
          <p:cNvCxnSpPr>
            <a:cxnSpLocks/>
          </p:cNvCxnSpPr>
          <p:nvPr/>
        </p:nvCxnSpPr>
        <p:spPr>
          <a:xfrm>
            <a:off x="1271016" y="1837944"/>
            <a:ext cx="8211312" cy="2615184"/>
          </a:xfrm>
          <a:prstGeom prst="curvedConnector3">
            <a:avLst>
              <a:gd name="adj1" fmla="val 8575"/>
            </a:avLst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Geschweifte Klammer links 19">
            <a:extLst>
              <a:ext uri="{FF2B5EF4-FFF2-40B4-BE49-F238E27FC236}">
                <a16:creationId xmlns:a16="http://schemas.microsoft.com/office/drawing/2014/main" id="{D87808BD-7755-474F-A8D2-0EF1F1FF86D2}"/>
              </a:ext>
            </a:extLst>
          </p:cNvPr>
          <p:cNvSpPr/>
          <p:nvPr/>
        </p:nvSpPr>
        <p:spPr>
          <a:xfrm rot="16200000">
            <a:off x="1282547" y="4652612"/>
            <a:ext cx="312767" cy="335829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AEBC291-B8AE-4929-A2BB-CA27C35A2941}"/>
              </a:ext>
            </a:extLst>
          </p:cNvPr>
          <p:cNvSpPr txBox="1"/>
          <p:nvPr/>
        </p:nvSpPr>
        <p:spPr>
          <a:xfrm>
            <a:off x="817606" y="4976910"/>
            <a:ext cx="12426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What your </a:t>
            </a:r>
            <a:br>
              <a:rPr lang="en-US" dirty="0"/>
            </a:br>
            <a:r>
              <a:rPr lang="en-US" dirty="0"/>
              <a:t>benchmark</a:t>
            </a:r>
            <a:br>
              <a:rPr lang="en-US" dirty="0"/>
            </a:br>
            <a:r>
              <a:rPr lang="en-US" dirty="0"/>
              <a:t>is testing</a:t>
            </a:r>
          </a:p>
        </p:txBody>
      </p:sp>
      <p:sp>
        <p:nvSpPr>
          <p:cNvPr id="22" name="Geschweifte Klammer links 21">
            <a:extLst>
              <a:ext uri="{FF2B5EF4-FFF2-40B4-BE49-F238E27FC236}">
                <a16:creationId xmlns:a16="http://schemas.microsoft.com/office/drawing/2014/main" id="{38A550DB-1DC9-4B7A-809A-5987095DFDC2}"/>
              </a:ext>
            </a:extLst>
          </p:cNvPr>
          <p:cNvSpPr/>
          <p:nvPr/>
        </p:nvSpPr>
        <p:spPr>
          <a:xfrm rot="16200000">
            <a:off x="5633334" y="1724374"/>
            <a:ext cx="550766" cy="714722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139DCBC-8D15-49C9-9FEE-D710B48608C7}"/>
              </a:ext>
            </a:extLst>
          </p:cNvPr>
          <p:cNvSpPr txBox="1"/>
          <p:nvPr/>
        </p:nvSpPr>
        <p:spPr>
          <a:xfrm>
            <a:off x="4326963" y="5530908"/>
            <a:ext cx="3779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Where the interesting applications are</a:t>
            </a:r>
          </a:p>
        </p:txBody>
      </p:sp>
      <p:cxnSp>
        <p:nvCxnSpPr>
          <p:cNvPr id="24" name="Verbinder: gekrümmt 23">
            <a:extLst>
              <a:ext uri="{FF2B5EF4-FFF2-40B4-BE49-F238E27FC236}">
                <a16:creationId xmlns:a16="http://schemas.microsoft.com/office/drawing/2014/main" id="{2B62746C-7B43-4F9B-9073-7073A3365B77}"/>
              </a:ext>
            </a:extLst>
          </p:cNvPr>
          <p:cNvCxnSpPr>
            <a:cxnSpLocks/>
          </p:cNvCxnSpPr>
          <p:nvPr/>
        </p:nvCxnSpPr>
        <p:spPr>
          <a:xfrm>
            <a:off x="1271016" y="1969590"/>
            <a:ext cx="8211312" cy="956141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2A3CB144-F655-4979-9F5E-6752E1C87092}"/>
              </a:ext>
            </a:extLst>
          </p:cNvPr>
          <p:cNvSpPr txBox="1"/>
          <p:nvPr/>
        </p:nvSpPr>
        <p:spPr>
          <a:xfrm>
            <a:off x="8805672" y="1837944"/>
            <a:ext cx="1059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System A</a:t>
            </a:r>
            <a:br>
              <a:rPr lang="en-US" dirty="0"/>
            </a:b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System B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21742835-C7E0-41E3-A41B-0B6862C518E2}"/>
              </a:ext>
            </a:extLst>
          </p:cNvPr>
          <p:cNvSpPr txBox="1"/>
          <p:nvPr/>
        </p:nvSpPr>
        <p:spPr>
          <a:xfrm>
            <a:off x="838200" y="6296005"/>
            <a:ext cx="9966960" cy="368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Academics will optimize for the benchmark =&gt; will optimize for System A</a:t>
            </a:r>
          </a:p>
        </p:txBody>
      </p:sp>
      <p:sp>
        <p:nvSpPr>
          <p:cNvPr id="33" name="Foliennummernplatzhalter 32">
            <a:extLst>
              <a:ext uri="{FF2B5EF4-FFF2-40B4-BE49-F238E27FC236}">
                <a16:creationId xmlns:a16="http://schemas.microsoft.com/office/drawing/2014/main" id="{A98FBCF2-EB0C-4F4F-9BCC-03D476085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4DBFA-3482-4B1D-AA2C-26A2D26F697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84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1823</Words>
  <Application>Microsoft Office PowerPoint</Application>
  <PresentationFormat>Breitbild</PresentationFormat>
  <Paragraphs>429</Paragraphs>
  <Slides>40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40</vt:i4>
      </vt:variant>
    </vt:vector>
  </HeadingPairs>
  <TitlesOfParts>
    <vt:vector size="49" baseType="lpstr">
      <vt:lpstr>apple color emoji</vt:lpstr>
      <vt:lpstr>Arial</vt:lpstr>
      <vt:lpstr>BlinkMacSystemFont</vt:lpstr>
      <vt:lpstr>Calibri</vt:lpstr>
      <vt:lpstr>Calibri Light</vt:lpstr>
      <vt:lpstr>helvetica neue</vt:lpstr>
      <vt:lpstr>roboto-thin</vt:lpstr>
      <vt:lpstr>Wingdings</vt:lpstr>
      <vt:lpstr>Office</vt:lpstr>
      <vt:lpstr>Neural Search for Low Resource Scenarios</vt:lpstr>
      <vt:lpstr>The current Hype</vt:lpstr>
      <vt:lpstr>Is Low-Resource Training Possible?</vt:lpstr>
      <vt:lpstr>Example: Image-Text Matching</vt:lpstr>
      <vt:lpstr>Example: Image-Text Matching</vt:lpstr>
      <vt:lpstr>The Long Tail of Semantic Relatedness</vt:lpstr>
      <vt:lpstr>You need data!</vt:lpstr>
      <vt:lpstr>Be careful with your benchmarks!</vt:lpstr>
      <vt:lpstr>Be careful with your benchmarks!</vt:lpstr>
      <vt:lpstr>We need better benchmarks</vt:lpstr>
      <vt:lpstr>The Challenge of Long-Tail Benchmarking</vt:lpstr>
      <vt:lpstr>Training Procedure vs. Training Data</vt:lpstr>
      <vt:lpstr>Training Procedure vs. Training Data</vt:lpstr>
      <vt:lpstr>Summary – Part I</vt:lpstr>
      <vt:lpstr>Part II: Domain-Adaptation for Text Embeddings  and Neural Search</vt:lpstr>
      <vt:lpstr>Neural Search – Using Dense Vectors</vt:lpstr>
      <vt:lpstr>Neural Re-Rankers</vt:lpstr>
      <vt:lpstr>doc2Query</vt:lpstr>
      <vt:lpstr>ColBERT</vt:lpstr>
      <vt:lpstr>Neural Retrieval Is Great?</vt:lpstr>
      <vt:lpstr>BEIR – Benchmarking IR</vt:lpstr>
      <vt:lpstr>Do Models Generalize?</vt:lpstr>
      <vt:lpstr>IR Benchmarking is difficult </vt:lpstr>
      <vt:lpstr>There is no Free Lunch</vt:lpstr>
      <vt:lpstr>(Single Vector) Embedding Models</vt:lpstr>
      <vt:lpstr>Masked Language Model (MLM)</vt:lpstr>
      <vt:lpstr>Mirror-BERT / SimCSE</vt:lpstr>
      <vt:lpstr>Contrastive Tension (CT) </vt:lpstr>
      <vt:lpstr>TSDAE</vt:lpstr>
      <vt:lpstr>Issues in the Evaluation</vt:lpstr>
      <vt:lpstr>Evaluation</vt:lpstr>
      <vt:lpstr>How good are unsupervised methods?</vt:lpstr>
      <vt:lpstr>Unsupervised Method for Pre-Training</vt:lpstr>
      <vt:lpstr>TSDAE – Domain Adaptation Technique</vt:lpstr>
      <vt:lpstr>Domain Adaptation</vt:lpstr>
      <vt:lpstr>Domain Adaptation – Semantic Search</vt:lpstr>
      <vt:lpstr>Upcoming work: GPL</vt:lpstr>
      <vt:lpstr>GPL for Domain Adaptation</vt:lpstr>
      <vt:lpstr>Summary – Part II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Sentence Embedding Learning  with TPU + Pytorch</dc:title>
  <dc:creator>Windows-Benutzer</dc:creator>
  <cp:lastModifiedBy>Windows-Benutzer</cp:lastModifiedBy>
  <cp:revision>37</cp:revision>
  <dcterms:created xsi:type="dcterms:W3CDTF">2021-07-09T12:02:17Z</dcterms:created>
  <dcterms:modified xsi:type="dcterms:W3CDTF">2021-10-25T15:16:48Z</dcterms:modified>
</cp:coreProperties>
</file>