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3" r:id="rId3"/>
    <p:sldId id="293" r:id="rId4"/>
    <p:sldId id="298" r:id="rId5"/>
    <p:sldId id="299" r:id="rId6"/>
    <p:sldId id="300" r:id="rId7"/>
    <p:sldId id="301" r:id="rId8"/>
    <p:sldId id="302" r:id="rId9"/>
    <p:sldId id="303" r:id="rId10"/>
    <p:sldId id="305" r:id="rId11"/>
    <p:sldId id="306" r:id="rId12"/>
    <p:sldId id="307" r:id="rId13"/>
    <p:sldId id="308" r:id="rId14"/>
    <p:sldId id="294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8" r:id="rId23"/>
    <p:sldId id="320" r:id="rId24"/>
    <p:sldId id="316" r:id="rId25"/>
    <p:sldId id="276" r:id="rId26"/>
    <p:sldId id="317" r:id="rId27"/>
    <p:sldId id="321" r:id="rId28"/>
    <p:sldId id="31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326" autoAdjust="0"/>
  </p:normalViewPr>
  <p:slideViewPr>
    <p:cSldViewPr snapToGrid="0">
      <p:cViewPr varScale="1">
        <p:scale>
          <a:sx n="84" d="100"/>
          <a:sy n="84" d="100"/>
        </p:scale>
        <p:origin x="55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D63CB-8BA2-4331-B1E5-822258C278DB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FD4BD-EF62-4857-91E6-3D89645AFA5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89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4165C7-20EB-4A08-B72E-05BB49E351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443C5C7-FD3D-4AAF-82F5-6250BA474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25712C7-F34A-41B1-9938-732E2BA96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942DA0-3545-453D-AFAA-720C72933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9789E2-2834-4790-83DD-8562978DB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04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90769A-837F-4640-9358-824BFE154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5AFED2B-4675-4E63-B6D6-AC84E04B7B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5C59DE-1A9A-48DA-86E1-57B8F80EE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3FE090-AAF4-45E0-9051-34C7EB261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4C3626-B322-4C2A-87AF-53AB80303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8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1B0D35D-6DF3-4C81-A0E6-17A4F56BB9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2CE5815-2F5E-4BFB-84CB-A56B79E486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B01554-C89A-4989-8231-427F6AA97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4A36CD-66C9-43AF-A51C-C3153804C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346B0F5-D0A3-484E-9E0E-7D8B133EE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4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D92001-E6A2-4061-B829-E1F63CF93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2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A86CB3-A85B-4F25-8BFE-00CB0B758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0515600" cy="48291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C475F7-5226-45B3-ADB2-F63AAF3E4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BABD6B-8883-4FF8-B1D4-C5676DDC5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62CA9F4-535C-408D-B49F-9BA7D1B31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69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3D46D-5C15-4CA8-BB75-E54F371F0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E839E6-2F71-45D7-BA74-8C1818F488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DC4AA2-622C-4557-BB6C-1520BEEA6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82C0E4-E927-4A3E-8302-84D4A12FA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E98DC9-9BB8-467E-978F-2E7842C5B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49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25EC37-3245-47CF-AEEA-F3DA3F32A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BFBEC3-18FE-4C15-A6E8-CF4C3A6247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230D947-4CB6-4611-82D7-20C47D60D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722EAC3-784B-494D-92F4-EDCA867D4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61A8F07-C091-4ED6-B041-69BDADDFB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6F18E6-C547-4A03-9B82-89FA3FBDB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62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2E15B8-F286-4142-8871-43CA45165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E63BEC-9FF8-47A4-8893-FC5C087D9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8959BC7-65E7-48AC-958F-5438A3FBF9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4D09100-7DCE-4E05-A484-C5AB3E9A74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5B004CA-2B09-49B0-AB62-34829571E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2FF6AD3-A813-4E4B-847A-C5B61D897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5A8C1B4-757C-477B-88CD-CE0FB24E2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EECA928-F86F-4D25-B743-E984C18BA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19B614-F4C8-43A8-AEB4-B65ACD235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D749A2B-F654-4F91-97B0-B5C67B869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375A5A-8733-493C-A2CD-FAFF0C70C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D80A9A5-57BA-43FF-8F68-9989FFE8D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3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D5EBC4C-4A3E-4B9C-905D-AB7E405DF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E805790-867D-4D30-89F3-A662FE1A6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A444BD-C29D-4E1E-901B-C73D273B2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3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51B022-D99E-4E02-BD3F-CDF3393E6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50101B-B3CD-44ED-BABA-D44C48CBD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402A66B-8035-41D6-BD35-02ED5ED8F0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5B6B61-EF97-49D8-A89E-027E40911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80599B9-7E37-4A2E-ABE5-701B9774F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A4232BD-2AC7-478F-8130-8B8DD4BE6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90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653BD-CD5E-4B6C-916A-EBE16D849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2101E99-77CE-4FB8-8F19-F97A4F8252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D8A3C3-0001-4B9A-B9A8-E2190D79A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EFC0758-904D-4D87-8AB8-9EB516AC7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ECC2B94-F985-4FD8-B710-243241EEB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A8C80E-1B50-43BE-8DC2-63D7F0EAC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7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14163C1-7E93-4D58-B6B6-802770F21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54D17D-2D08-4BAB-AD27-A35F25CAA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6E11047-9BAD-4B2D-BC24-BAE8B32158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45CDB-9665-4E8C-BFFF-66D66F4113A5}" type="datetimeFigureOut">
              <a:rPr lang="en-US" smtClean="0"/>
              <a:t>6/30/2021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B5E238-36D6-4660-8AD3-334A83A4D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9E35837-65C2-4622-A486-2B51EF233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10FF3-3BCA-45FF-A39F-DC95B844300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96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104.0866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4.08663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3F03FA-55A1-4266-AD23-1199CA0A0D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Training of State-of-the-Art Sentence Embedding Models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E52FD3E-AC4B-4FAC-B156-56BE1717AD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Nils Reimers</a:t>
            </a:r>
            <a:br>
              <a:rPr lang="en-US" dirty="0"/>
            </a:br>
            <a:r>
              <a:rPr lang="en-US" dirty="0"/>
              <a:t>Hugging Face</a:t>
            </a:r>
          </a:p>
          <a:p>
            <a:r>
              <a:rPr lang="en-US" dirty="0"/>
              <a:t>www.SBERT.net</a:t>
            </a:r>
          </a:p>
        </p:txBody>
      </p:sp>
    </p:spTree>
    <p:extLst>
      <p:ext uri="{BB962C8B-B14F-4D97-AF65-F5344CB8AC3E}">
        <p14:creationId xmlns:p14="http://schemas.microsoft.com/office/powerpoint/2010/main" val="37496766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5335F1-1F8A-4488-BB43-71965066F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Cosine-Similarity vs. Dot-Product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78C0BA-4238-42AF-A46E-F442830BC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4" y="1347788"/>
            <a:ext cx="5562600" cy="4829175"/>
          </a:xfrm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/>
              <a:t>Cosine-Similarity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Vector has highest similarity to itself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/>
              <a:t>cos_sim</a:t>
            </a:r>
            <a:r>
              <a:rPr lang="en-US" dirty="0"/>
              <a:t>(a, a) = 1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With normalized vectors, equal to </a:t>
            </a:r>
            <a:r>
              <a:rPr lang="en-US" dirty="0" err="1"/>
              <a:t>dot_product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With max vector length = 1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With normalized vectors, proportional to Euclidian distance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Works with k-means clustering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CC8DE2C-DE01-4A68-ACCB-383AE6A92DCE}"/>
              </a:ext>
            </a:extLst>
          </p:cNvPr>
          <p:cNvSpPr txBox="1"/>
          <p:nvPr/>
        </p:nvSpPr>
        <p:spPr>
          <a:xfrm>
            <a:off x="4894105" y="6312555"/>
            <a:ext cx="7297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2"/>
              </a:rPr>
              <a:t>https://arxiv.org/abs/2104.08663</a:t>
            </a:r>
            <a:endParaRPr lang="en-US" sz="1400" dirty="0"/>
          </a:p>
          <a:p>
            <a:r>
              <a:rPr lang="en-US" sz="1400" dirty="0"/>
              <a:t>https://www.microsoft.com/en-us/research/wp-content/uploads/2016/02/XboxInnerProduct.pdf</a:t>
            </a:r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280AFC09-C023-450B-BCC8-1F1EE646BA82}"/>
              </a:ext>
            </a:extLst>
          </p:cNvPr>
          <p:cNvSpPr txBox="1">
            <a:spLocks/>
          </p:cNvSpPr>
          <p:nvPr/>
        </p:nvSpPr>
        <p:spPr>
          <a:xfrm>
            <a:off x="6169152" y="1347787"/>
            <a:ext cx="5562600" cy="48291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Dot-Product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Other vectors can have higher dot-product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dot(a, a)  &lt; dot(a, b)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Might be slower with certain approximate nearest neighbor methods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Max vector length not know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Does not work with k-means </a:t>
            </a:r>
            <a:r>
              <a:rPr lang="en-US" dirty="0" err="1"/>
              <a:t>clust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27835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2F4C0C-65B2-4A01-898A-8BA0F6B58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Cosine-Similarity vs. Dot-Product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F3D858-01EC-45C0-95FF-36A5D9A1B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837176"/>
            <a:ext cx="10515600" cy="1339787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Semantic search: Given short query, find longer passage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Cosine-Similarity: Prefers retrieval of short passages close to query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Dot-Product: Prefers longer passages (longer passage = longer vector = higher dot product)</a:t>
            </a:r>
            <a:endParaRPr lang="en-US" sz="28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DD5675-1EF7-4349-9143-EB6890954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287" y="1243203"/>
            <a:ext cx="10639425" cy="336232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862CCA6-6854-4F9E-A95B-13B78302EAA0}"/>
              </a:ext>
            </a:extLst>
          </p:cNvPr>
          <p:cNvSpPr txBox="1"/>
          <p:nvPr/>
        </p:nvSpPr>
        <p:spPr>
          <a:xfrm>
            <a:off x="8835390" y="6325862"/>
            <a:ext cx="33566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hlinkClick r:id="rId3"/>
              </a:rPr>
              <a:t>https://arxiv.org/abs/2104.08663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31151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DD879-4B29-40FC-827B-3B70E303D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Optimizing the Multiple-Negatives-Ranking-Loss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71B233-87EC-4696-A025-220BCD7CF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0515600" cy="5290756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Training with </a:t>
            </a:r>
            <a:r>
              <a:rPr lang="en-US" dirty="0" err="1"/>
              <a:t>scaled_cos_sim</a:t>
            </a:r>
            <a:r>
              <a:rPr lang="en-US" dirty="0"/>
              <a:t>(a, b) = C * </a:t>
            </a:r>
            <a:r>
              <a:rPr lang="en-US" dirty="0" err="1"/>
              <a:t>cos_sim</a:t>
            </a:r>
            <a:r>
              <a:rPr lang="en-US" dirty="0"/>
              <a:t>(a, b)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How to choose the scale C? &lt;= unclear, common values 14-20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/>
              <a:t>ConveRT</a:t>
            </a:r>
            <a:r>
              <a:rPr lang="en-US" dirty="0"/>
              <a:t> paper: Start at 1, end at 23, increase over first 10k steps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CLIP paper:  </a:t>
            </a:r>
            <a:r>
              <a:rPr lang="en-US" dirty="0" err="1"/>
              <a:t>scaled_cos_sim</a:t>
            </a:r>
            <a:r>
              <a:rPr lang="en-US" dirty="0"/>
              <a:t>(a, b) = exp(C) * </a:t>
            </a:r>
            <a:r>
              <a:rPr lang="en-US" dirty="0" err="1"/>
              <a:t>cos_sim</a:t>
            </a:r>
            <a:r>
              <a:rPr lang="en-US" dirty="0"/>
              <a:t>(a, b) </a:t>
            </a:r>
            <a:br>
              <a:rPr lang="en-US" dirty="0"/>
            </a:br>
            <a:r>
              <a:rPr lang="en-US" dirty="0"/>
              <a:t>with C a learnable parameter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Unclear impact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Will it make a difference?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Does it depend on the data / task?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Symmetric Multiple-Negatives-Ranking-Loss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Used in CLIP Paper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Compute: (Loss(A, P) + Loss(P, A)) / 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Swap anchor &amp; positives (e.g. given answer, what is the question?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Unclear impact</a:t>
            </a:r>
          </a:p>
        </p:txBody>
      </p:sp>
    </p:spTree>
    <p:extLst>
      <p:ext uri="{BB962C8B-B14F-4D97-AF65-F5344CB8AC3E}">
        <p14:creationId xmlns:p14="http://schemas.microsoft.com/office/powerpoint/2010/main" val="508023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09681-BDAB-4765-85D0-14249DAC5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Multiple-Negatives-Ranking-Loss with Additive Margin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C560E96A-E082-485C-A9DB-93FB8C8934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00784"/>
                <a:ext cx="10515600" cy="4791456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s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im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m:rPr>
                            <m:sty m:val="p"/>
                          </m:rPr>
                          <a:rPr lang="de-DE" b="0" i="0" baseline="-25000" smtClean="0">
                            <a:latin typeface="Cambria Math" panose="02040503050406030204" pitchFamily="18" charset="0"/>
                          </a:rPr>
                          <m:t>i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p</m:t>
                        </m:r>
                        <m:r>
                          <a:rPr lang="de-DE" b="0" i="1" baseline="-25000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𝑠𝑖𝑚</m:t>
                            </m:r>
                            <m:d>
                              <m:d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de-DE" b="0" i="1" baseline="-25000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𝑝𝑖</m:t>
                                </m:r>
                              </m:e>
                            </m:d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   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𝑖𝑓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𝑠𝑖𝑚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𝑎𝑖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𝑝𝑗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eqArr>
                      </m:e>
                    </m:d>
                  </m:oMath>
                </a14:m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err="1"/>
                  <a:t>Substract</a:t>
                </a:r>
                <a:r>
                  <a:rPr lang="en-US" dirty="0"/>
                  <a:t> value m from positive pairs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err="1"/>
                  <a:t>Consine</a:t>
                </a:r>
                <a:r>
                  <a:rPr lang="en-US" dirty="0"/>
                  <a:t>-similarity with margin 0.3 used in </a:t>
                </a:r>
                <a:r>
                  <a:rPr lang="en-US" dirty="0" err="1"/>
                  <a:t>LaBSE</a:t>
                </a:r>
                <a:r>
                  <a:rPr lang="en-US" dirty="0"/>
                  <a:t> paper</a:t>
                </a:r>
                <a:br>
                  <a:rPr lang="en-US" dirty="0"/>
                </a:br>
                <a:r>
                  <a:rPr lang="en-US" dirty="0"/>
                  <a:t>with translation pairs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/>
                  <a:t>Unclear impact of margin for other tasks / datasets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Used in: </a:t>
                </a:r>
                <a:r>
                  <a:rPr lang="en-US" sz="2000" dirty="0" err="1"/>
                  <a:t>LaBSE</a:t>
                </a:r>
                <a:r>
                  <a:rPr lang="en-US" sz="2000" dirty="0"/>
                  <a:t>: https://arxiv.org/abs/2007.01852 &amp; https://arxiv.org/abs/1902.08564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C560E96A-E082-485C-A9DB-93FB8C8934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00784"/>
                <a:ext cx="10515600" cy="4791456"/>
              </a:xfrm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>
            <a:extLst>
              <a:ext uri="{FF2B5EF4-FFF2-40B4-BE49-F238E27FC236}">
                <a16:creationId xmlns:a16="http://schemas.microsoft.com/office/drawing/2014/main" id="{50C7CB4A-7809-40D3-AEBE-F6B080EBCB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2140" y="1770602"/>
            <a:ext cx="4355730" cy="216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639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B1EA62-9880-475D-B53F-D9213B4B2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Negative Ranking Loss </a:t>
            </a:r>
            <a:br>
              <a:rPr lang="en-US" dirty="0"/>
            </a:br>
            <a:r>
              <a:rPr lang="en-US" dirty="0"/>
              <a:t>Hard Negatives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8F8B86-88F8-483E-B438-3486B7DCF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9"/>
            <a:ext cx="10515600" cy="15600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Larger batch size =&gt; task more difficult =&gt; better results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Given query, which of the 10 passages provide the answer?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Given query, which of the 1k passages provide the answer?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213DCE3-F072-4566-B5D0-06391B0A4EB1}"/>
              </a:ext>
            </a:extLst>
          </p:cNvPr>
          <p:cNvSpPr txBox="1"/>
          <p:nvPr/>
        </p:nvSpPr>
        <p:spPr>
          <a:xfrm>
            <a:off x="7232904" y="6419088"/>
            <a:ext cx="4718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Image: https://arxiv.org/pdf/2010.08191.pdf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6389241-26D3-4E08-8008-F8F9BC145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283" y="2758059"/>
            <a:ext cx="5238846" cy="366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270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B1EA62-9880-475D-B53F-D9213B4B2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Negative Ranking Loss </a:t>
            </a:r>
            <a:br>
              <a:rPr lang="en-US" dirty="0"/>
            </a:br>
            <a:r>
              <a:rPr lang="en-US" dirty="0"/>
              <a:t>Hard Negatives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8F8B86-88F8-483E-B438-3486B7DCF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0515600" cy="453180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Train with tuples:</a:t>
            </a:r>
          </a:p>
          <a:p>
            <a:pPr marL="457200" lvl="1" indent="0">
              <a:buNone/>
            </a:pPr>
            <a:r>
              <a:rPr lang="en-US" dirty="0"/>
              <a:t>(a</a:t>
            </a:r>
            <a:r>
              <a:rPr lang="en-US" baseline="-25000" dirty="0"/>
              <a:t>1</a:t>
            </a:r>
            <a:r>
              <a:rPr lang="en-US" dirty="0"/>
              <a:t>, p</a:t>
            </a:r>
            <a:r>
              <a:rPr lang="en-US" baseline="-25000" dirty="0"/>
              <a:t>1</a:t>
            </a:r>
            <a:r>
              <a:rPr lang="en-US" dirty="0"/>
              <a:t>, n</a:t>
            </a:r>
            <a:r>
              <a:rPr lang="en-US" baseline="-25000" dirty="0"/>
              <a:t>1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/>
              <a:t>(a</a:t>
            </a:r>
            <a:r>
              <a:rPr lang="en-US" baseline="-25000" dirty="0"/>
              <a:t>2</a:t>
            </a:r>
            <a:r>
              <a:rPr lang="en-US" dirty="0"/>
              <a:t>, p</a:t>
            </a:r>
            <a:r>
              <a:rPr lang="en-US" baseline="-25000" dirty="0"/>
              <a:t>2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n</a:t>
            </a:r>
            <a:r>
              <a:rPr lang="en-US" baseline="-25000" dirty="0" err="1"/>
              <a:t>i</a:t>
            </a:r>
            <a:r>
              <a:rPr lang="en-US" baseline="-25000" dirty="0"/>
              <a:t> </a:t>
            </a:r>
            <a:r>
              <a:rPr lang="en-US" dirty="0"/>
              <a:t>should be similar to p</a:t>
            </a:r>
            <a:r>
              <a:rPr lang="en-US" baseline="-25000" dirty="0"/>
              <a:t>i </a:t>
            </a:r>
            <a:r>
              <a:rPr lang="en-US" dirty="0"/>
              <a:t>but not match with a</a:t>
            </a:r>
            <a:r>
              <a:rPr lang="en-US" baseline="-25000" dirty="0"/>
              <a:t>i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baseline="-25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Bad example:</a:t>
            </a:r>
            <a:br>
              <a:rPr lang="en-US" dirty="0"/>
            </a:br>
            <a:r>
              <a:rPr lang="en-US" dirty="0"/>
              <a:t>     a:   How many people live in London?</a:t>
            </a:r>
            <a:br>
              <a:rPr lang="en-US" dirty="0"/>
            </a:br>
            <a:r>
              <a:rPr lang="en-US" dirty="0"/>
              <a:t>     p:   Around 9 million people live in London</a:t>
            </a:r>
            <a:br>
              <a:rPr lang="en-US" dirty="0"/>
            </a:br>
            <a:r>
              <a:rPr lang="en-US" dirty="0"/>
              <a:t>     n:   London has a population of 9 million people</a:t>
            </a:r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.</a:t>
            </a:r>
            <a:br>
              <a:rPr lang="en-US" dirty="0"/>
            </a:br>
            <a:r>
              <a:rPr lang="en-US" dirty="0"/>
              <a:t>   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Good example:</a:t>
            </a:r>
            <a:br>
              <a:rPr lang="en-US" dirty="0"/>
            </a:br>
            <a:r>
              <a:rPr lang="en-US" dirty="0"/>
              <a:t>     a:   How many people live in London?</a:t>
            </a:r>
            <a:br>
              <a:rPr lang="en-US" dirty="0"/>
            </a:br>
            <a:r>
              <a:rPr lang="en-US" dirty="0"/>
              <a:t>     p:   Around 9 million people live in London</a:t>
            </a:r>
            <a:br>
              <a:rPr lang="en-US" dirty="0"/>
            </a:br>
            <a:r>
              <a:rPr lang="en-US" dirty="0"/>
              <a:t>     n:   Around 1 million people live in </a:t>
            </a:r>
            <a:r>
              <a:rPr lang="en-US" b="0" i="0" dirty="0">
                <a:solidFill>
                  <a:srgbClr val="202124"/>
                </a:solidFill>
                <a:effectLst/>
                <a:latin typeface="Google Sans"/>
              </a:rPr>
              <a:t>Birmingham, second to London.</a:t>
            </a:r>
            <a:br>
              <a:rPr lang="en-US" dirty="0"/>
            </a:br>
            <a:r>
              <a:rPr lang="en-US" dirty="0"/>
              <a:t>     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09BCF3A0-0994-4632-8670-12DA06C20F12}"/>
              </a:ext>
            </a:extLst>
          </p:cNvPr>
          <p:cNvCxnSpPr>
            <a:cxnSpLocks/>
          </p:cNvCxnSpPr>
          <p:nvPr/>
        </p:nvCxnSpPr>
        <p:spPr>
          <a:xfrm>
            <a:off x="7972787" y="1347788"/>
            <a:ext cx="0" cy="2564056"/>
          </a:xfrm>
          <a:prstGeom prst="straightConnector1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90A8BA5C-3F58-486A-ACCD-59CF1EAFBF62}"/>
              </a:ext>
            </a:extLst>
          </p:cNvPr>
          <p:cNvCxnSpPr>
            <a:cxnSpLocks/>
          </p:cNvCxnSpPr>
          <p:nvPr/>
        </p:nvCxnSpPr>
        <p:spPr>
          <a:xfrm flipH="1">
            <a:off x="7972787" y="3911844"/>
            <a:ext cx="2721864" cy="0"/>
          </a:xfrm>
          <a:prstGeom prst="straightConnector1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A5DA58BA-1201-47DF-856B-33584012BCF6}"/>
              </a:ext>
            </a:extLst>
          </p:cNvPr>
          <p:cNvSpPr/>
          <p:nvPr/>
        </p:nvSpPr>
        <p:spPr>
          <a:xfrm>
            <a:off x="8424282" y="2106739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66B7F2DA-9DB8-4214-971D-977A5A4BDEBB}"/>
              </a:ext>
            </a:extLst>
          </p:cNvPr>
          <p:cNvSpPr/>
          <p:nvPr/>
        </p:nvSpPr>
        <p:spPr>
          <a:xfrm>
            <a:off x="9973797" y="2268867"/>
            <a:ext cx="109726" cy="109726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B646D91-7579-4A16-9E7B-7B9017CA86F2}"/>
              </a:ext>
            </a:extLst>
          </p:cNvPr>
          <p:cNvSpPr/>
          <p:nvPr/>
        </p:nvSpPr>
        <p:spPr>
          <a:xfrm>
            <a:off x="9076163" y="1872256"/>
            <a:ext cx="109726" cy="109726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9B2E44AD-F4D5-42DB-808F-17CB6FB68164}"/>
              </a:ext>
            </a:extLst>
          </p:cNvPr>
          <p:cNvSpPr/>
          <p:nvPr/>
        </p:nvSpPr>
        <p:spPr>
          <a:xfrm>
            <a:off x="9362442" y="3137544"/>
            <a:ext cx="109726" cy="109726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F486D4BA-0B12-4014-96BA-1C2064FCFCC2}"/>
              </a:ext>
            </a:extLst>
          </p:cNvPr>
          <p:cNvSpPr/>
          <p:nvPr/>
        </p:nvSpPr>
        <p:spPr>
          <a:xfrm>
            <a:off x="8597024" y="3244738"/>
            <a:ext cx="109726" cy="1097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5479F04-B42C-439D-A1E2-80326B394E9C}"/>
              </a:ext>
            </a:extLst>
          </p:cNvPr>
          <p:cNvSpPr/>
          <p:nvPr/>
        </p:nvSpPr>
        <p:spPr>
          <a:xfrm>
            <a:off x="10324317" y="2755075"/>
            <a:ext cx="109726" cy="109726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12B8823-DC52-4107-9115-0D9F691DEF7A}"/>
              </a:ext>
            </a:extLst>
          </p:cNvPr>
          <p:cNvSpPr txBox="1"/>
          <p:nvPr/>
        </p:nvSpPr>
        <p:spPr>
          <a:xfrm>
            <a:off x="8129282" y="1785320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</a:t>
            </a:r>
            <a:r>
              <a:rPr lang="de-DE" baseline="-25000" dirty="0"/>
              <a:t>1</a:t>
            </a:r>
            <a:endParaRPr lang="en-US" baseline="-250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C787BB8-32FA-4A46-853F-BBD2A90C1429}"/>
              </a:ext>
            </a:extLst>
          </p:cNvPr>
          <p:cNvSpPr txBox="1"/>
          <p:nvPr/>
        </p:nvSpPr>
        <p:spPr>
          <a:xfrm>
            <a:off x="8453555" y="333876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1</a:t>
            </a:r>
            <a:endParaRPr lang="en-US" baseline="-25000" dirty="0"/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A4BACD7-3FC0-43D2-81D9-EEA4C423800D}"/>
              </a:ext>
            </a:extLst>
          </p:cNvPr>
          <p:cNvCxnSpPr>
            <a:stCxn id="7" idx="7"/>
            <a:endCxn id="9" idx="1"/>
          </p:cNvCxnSpPr>
          <p:nvPr/>
        </p:nvCxnSpPr>
        <p:spPr>
          <a:xfrm flipV="1">
            <a:off x="8517939" y="1888325"/>
            <a:ext cx="574293" cy="23448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2ED9E37C-E657-456A-9161-9EF081A55136}"/>
              </a:ext>
            </a:extLst>
          </p:cNvPr>
          <p:cNvCxnSpPr>
            <a:cxnSpLocks/>
            <a:stCxn id="7" idx="4"/>
            <a:endCxn id="11" idx="0"/>
          </p:cNvCxnSpPr>
          <p:nvPr/>
        </p:nvCxnSpPr>
        <p:spPr>
          <a:xfrm>
            <a:off x="8479145" y="2216465"/>
            <a:ext cx="172742" cy="1028273"/>
          </a:xfrm>
          <a:prstGeom prst="line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F47BC832-1D30-473B-A728-38E5EDC2A114}"/>
              </a:ext>
            </a:extLst>
          </p:cNvPr>
          <p:cNvCxnSpPr>
            <a:cxnSpLocks/>
            <a:endCxn id="8" idx="2"/>
          </p:cNvCxnSpPr>
          <p:nvPr/>
        </p:nvCxnSpPr>
        <p:spPr>
          <a:xfrm>
            <a:off x="8548118" y="2138002"/>
            <a:ext cx="1425679" cy="18572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F4933855-590A-47C4-B59F-D15FA98D6E87}"/>
              </a:ext>
            </a:extLst>
          </p:cNvPr>
          <p:cNvCxnSpPr>
            <a:cxnSpLocks/>
            <a:stCxn id="7" idx="6"/>
            <a:endCxn id="12" idx="2"/>
          </p:cNvCxnSpPr>
          <p:nvPr/>
        </p:nvCxnSpPr>
        <p:spPr>
          <a:xfrm>
            <a:off x="8534008" y="2161602"/>
            <a:ext cx="1790309" cy="64833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5BDA0908-9CEF-4944-A10F-AA6469F6CE24}"/>
              </a:ext>
            </a:extLst>
          </p:cNvPr>
          <p:cNvCxnSpPr>
            <a:cxnSpLocks/>
            <a:stCxn id="7" idx="5"/>
            <a:endCxn id="10" idx="1"/>
          </p:cNvCxnSpPr>
          <p:nvPr/>
        </p:nvCxnSpPr>
        <p:spPr>
          <a:xfrm>
            <a:off x="8517939" y="2200396"/>
            <a:ext cx="860572" cy="953217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E157D0E6-CA0C-4136-A0E4-A8989C6EB6F0}"/>
              </a:ext>
            </a:extLst>
          </p:cNvPr>
          <p:cNvSpPr txBox="1"/>
          <p:nvPr/>
        </p:nvSpPr>
        <p:spPr>
          <a:xfrm>
            <a:off x="9333719" y="325830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2</a:t>
            </a:r>
            <a:endParaRPr lang="en-US" baseline="-250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6B62C6B-371D-48C7-A568-67F4F4CB1FB2}"/>
              </a:ext>
            </a:extLst>
          </p:cNvPr>
          <p:cNvSpPr txBox="1"/>
          <p:nvPr/>
        </p:nvSpPr>
        <p:spPr>
          <a:xfrm>
            <a:off x="8979988" y="154839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3</a:t>
            </a:r>
            <a:endParaRPr lang="en-US" baseline="-250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4FFB7D3-E510-42E7-BD5D-93263CD2D256}"/>
              </a:ext>
            </a:extLst>
          </p:cNvPr>
          <p:cNvSpPr txBox="1"/>
          <p:nvPr/>
        </p:nvSpPr>
        <p:spPr>
          <a:xfrm>
            <a:off x="9870847" y="187198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4</a:t>
            </a:r>
            <a:endParaRPr lang="en-US" baseline="-25000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03763E39-A32A-4C22-A335-FF2D8DAB2377}"/>
              </a:ext>
            </a:extLst>
          </p:cNvPr>
          <p:cNvSpPr txBox="1"/>
          <p:nvPr/>
        </p:nvSpPr>
        <p:spPr>
          <a:xfrm>
            <a:off x="10255889" y="246420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5</a:t>
            </a:r>
            <a:endParaRPr lang="en-US" baseline="-25000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D303938F-ECA1-495E-83F4-B4A83447A0EC}"/>
              </a:ext>
            </a:extLst>
          </p:cNvPr>
          <p:cNvSpPr txBox="1"/>
          <p:nvPr/>
        </p:nvSpPr>
        <p:spPr>
          <a:xfrm>
            <a:off x="8136701" y="279003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</a:t>
            </a:r>
            <a:r>
              <a:rPr lang="de-DE" baseline="-25000" dirty="0"/>
              <a:t>1</a:t>
            </a:r>
            <a:endParaRPr lang="en-US" baseline="-25000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9C4C7FF-9953-40A4-906D-7260A8DF39D2}"/>
              </a:ext>
            </a:extLst>
          </p:cNvPr>
          <p:cNvSpPr txBox="1"/>
          <p:nvPr/>
        </p:nvSpPr>
        <p:spPr>
          <a:xfrm>
            <a:off x="9643618" y="2978731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</a:t>
            </a:r>
            <a:r>
              <a:rPr lang="de-DE" baseline="-25000" dirty="0"/>
              <a:t>2</a:t>
            </a:r>
            <a:endParaRPr lang="en-US" baseline="-25000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84C8478-B7C5-4068-AD57-9D9DEE84A288}"/>
              </a:ext>
            </a:extLst>
          </p:cNvPr>
          <p:cNvSpPr txBox="1"/>
          <p:nvPr/>
        </p:nvSpPr>
        <p:spPr>
          <a:xfrm>
            <a:off x="10709097" y="248577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</a:t>
            </a:r>
            <a:r>
              <a:rPr lang="de-DE" baseline="-25000" dirty="0"/>
              <a:t>5</a:t>
            </a:r>
            <a:endParaRPr lang="en-US" baseline="-25000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693175BD-06D6-48B5-A15B-7DC5EC8DBC8C}"/>
              </a:ext>
            </a:extLst>
          </p:cNvPr>
          <p:cNvSpPr txBox="1"/>
          <p:nvPr/>
        </p:nvSpPr>
        <p:spPr>
          <a:xfrm>
            <a:off x="10137686" y="163623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</a:t>
            </a:r>
            <a:r>
              <a:rPr lang="de-DE" baseline="-25000" dirty="0"/>
              <a:t>4</a:t>
            </a:r>
            <a:endParaRPr lang="en-US" baseline="-25000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01530A0F-858C-465A-AF1B-2F8751951885}"/>
              </a:ext>
            </a:extLst>
          </p:cNvPr>
          <p:cNvSpPr txBox="1"/>
          <p:nvPr/>
        </p:nvSpPr>
        <p:spPr>
          <a:xfrm>
            <a:off x="8845374" y="107474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</a:t>
            </a:r>
            <a:r>
              <a:rPr lang="de-DE" baseline="-25000" dirty="0"/>
              <a:t>3</a:t>
            </a:r>
            <a:endParaRPr lang="en-US" baseline="-25000" dirty="0"/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20E65576-7B23-43AB-8438-F5ED678DAA17}"/>
              </a:ext>
            </a:extLst>
          </p:cNvPr>
          <p:cNvCxnSpPr>
            <a:cxnSpLocks/>
            <a:stCxn id="7" idx="4"/>
            <a:endCxn id="24" idx="0"/>
          </p:cNvCxnSpPr>
          <p:nvPr/>
        </p:nvCxnSpPr>
        <p:spPr>
          <a:xfrm flipH="1">
            <a:off x="8329222" y="2216465"/>
            <a:ext cx="149923" cy="57356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Ellipse 31">
            <a:extLst>
              <a:ext uri="{FF2B5EF4-FFF2-40B4-BE49-F238E27FC236}">
                <a16:creationId xmlns:a16="http://schemas.microsoft.com/office/drawing/2014/main" id="{9F917528-5A3A-4443-95DF-6A843FC0126C}"/>
              </a:ext>
            </a:extLst>
          </p:cNvPr>
          <p:cNvSpPr/>
          <p:nvPr/>
        </p:nvSpPr>
        <p:spPr>
          <a:xfrm>
            <a:off x="8245568" y="2781319"/>
            <a:ext cx="109726" cy="1097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F1BD759A-C306-47B3-9B5C-9012ABD223D2}"/>
              </a:ext>
            </a:extLst>
          </p:cNvPr>
          <p:cNvSpPr/>
          <p:nvPr/>
        </p:nvSpPr>
        <p:spPr>
          <a:xfrm>
            <a:off x="9589176" y="2977254"/>
            <a:ext cx="109726" cy="1097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DE1DA607-ADAC-43A0-80C2-795A3ED3ABE7}"/>
              </a:ext>
            </a:extLst>
          </p:cNvPr>
          <p:cNvSpPr/>
          <p:nvPr/>
        </p:nvSpPr>
        <p:spPr>
          <a:xfrm>
            <a:off x="10634212" y="2501397"/>
            <a:ext cx="109726" cy="1097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BD659AD2-3C41-4090-8888-2CB64B2FB9DA}"/>
              </a:ext>
            </a:extLst>
          </p:cNvPr>
          <p:cNvSpPr/>
          <p:nvPr/>
        </p:nvSpPr>
        <p:spPr>
          <a:xfrm>
            <a:off x="8777417" y="1372388"/>
            <a:ext cx="109726" cy="1097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08BB64BD-2DF7-4C79-9B75-5AA9DC0570DB}"/>
              </a:ext>
            </a:extLst>
          </p:cNvPr>
          <p:cNvSpPr/>
          <p:nvPr/>
        </p:nvSpPr>
        <p:spPr>
          <a:xfrm>
            <a:off x="10027718" y="1689631"/>
            <a:ext cx="109726" cy="1097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E7098531-3F0E-43CF-BE33-D94AD98EC718}"/>
              </a:ext>
            </a:extLst>
          </p:cNvPr>
          <p:cNvCxnSpPr>
            <a:cxnSpLocks/>
            <a:stCxn id="7" idx="5"/>
            <a:endCxn id="33" idx="2"/>
          </p:cNvCxnSpPr>
          <p:nvPr/>
        </p:nvCxnSpPr>
        <p:spPr>
          <a:xfrm>
            <a:off x="8517939" y="2200396"/>
            <a:ext cx="1071237" cy="831721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ABA55161-0126-4107-942E-CBC4E572505C}"/>
              </a:ext>
            </a:extLst>
          </p:cNvPr>
          <p:cNvCxnSpPr>
            <a:cxnSpLocks/>
            <a:stCxn id="7" idx="6"/>
            <a:endCxn id="34" idx="1"/>
          </p:cNvCxnSpPr>
          <p:nvPr/>
        </p:nvCxnSpPr>
        <p:spPr>
          <a:xfrm>
            <a:off x="8534008" y="2161602"/>
            <a:ext cx="2116273" cy="355864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2448103D-6255-474A-8854-A1BDD66F2CB0}"/>
              </a:ext>
            </a:extLst>
          </p:cNvPr>
          <p:cNvCxnSpPr>
            <a:cxnSpLocks/>
            <a:stCxn id="7" idx="7"/>
            <a:endCxn id="36" idx="2"/>
          </p:cNvCxnSpPr>
          <p:nvPr/>
        </p:nvCxnSpPr>
        <p:spPr>
          <a:xfrm flipV="1">
            <a:off x="8517939" y="1744494"/>
            <a:ext cx="1509779" cy="378314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269C1D6C-ED23-4CFB-A73B-5BB9013613B8}"/>
              </a:ext>
            </a:extLst>
          </p:cNvPr>
          <p:cNvCxnSpPr>
            <a:cxnSpLocks/>
            <a:stCxn id="7" idx="7"/>
            <a:endCxn id="35" idx="3"/>
          </p:cNvCxnSpPr>
          <p:nvPr/>
        </p:nvCxnSpPr>
        <p:spPr>
          <a:xfrm flipV="1">
            <a:off x="8517939" y="1466045"/>
            <a:ext cx="275547" cy="65676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59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0A50E4-7F47-466C-88E5-E28782009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find hard-negatives?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056C50-03D9-4336-BB46-EF0A54269F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0515600" cy="52084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Quality of hard-negatives significantly improves the performance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Finding good hard negatives not easy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Strategy 1: Exploit structure in your data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Citation graph: (Title, </a:t>
            </a:r>
            <a:r>
              <a:rPr lang="en-US" dirty="0" err="1"/>
              <a:t>Cited_Paper</a:t>
            </a:r>
            <a:r>
              <a:rPr lang="en-US" dirty="0"/>
              <a:t>, </a:t>
            </a:r>
            <a:r>
              <a:rPr lang="en-US" dirty="0" err="1"/>
              <a:t>Paper_Cited_by_Cited_Paper</a:t>
            </a:r>
            <a:r>
              <a:rPr lang="en-US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Q&amp;A: (Question, Answer with many stars, Answer with few stars)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Strategy 2: Mine hard negative: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Use BM25 to find top-100 most similar texts to anchor / positive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Select one of these randomly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Make sure that these are actually negatives!</a:t>
            </a:r>
          </a:p>
        </p:txBody>
      </p:sp>
    </p:spTree>
    <p:extLst>
      <p:ext uri="{BB962C8B-B14F-4D97-AF65-F5344CB8AC3E}">
        <p14:creationId xmlns:p14="http://schemas.microsoft.com/office/powerpoint/2010/main" val="2384956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2D019-AA0A-4697-99F4-44824C6EB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Quality with Better Batches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6DA5B6-9F6B-48FC-BACF-A4CD8A41F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Assume you have (question, answer) pairs from </a:t>
            </a:r>
            <a:r>
              <a:rPr lang="en-US" dirty="0" err="1"/>
              <a:t>StackExchange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140 different subforums: </a:t>
            </a:r>
            <a:r>
              <a:rPr lang="en-US" dirty="0" err="1"/>
              <a:t>StackOverflow</a:t>
            </a:r>
            <a:r>
              <a:rPr lang="en-US" dirty="0"/>
              <a:t>, Travel, Cooking, …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Naïve approach: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Randomly sample data from all pairs:</a:t>
            </a:r>
            <a:br>
              <a:rPr lang="en-US" dirty="0"/>
            </a:br>
            <a:r>
              <a:rPr lang="en-US" dirty="0"/>
              <a:t>    [ (</a:t>
            </a:r>
            <a:r>
              <a:rPr lang="en-US" dirty="0" err="1"/>
              <a:t>question_python</a:t>
            </a:r>
            <a:r>
              <a:rPr lang="en-US" dirty="0"/>
              <a:t>, </a:t>
            </a:r>
            <a:r>
              <a:rPr lang="en-US" dirty="0" err="1"/>
              <a:t>answer_python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       (</a:t>
            </a:r>
            <a:r>
              <a:rPr lang="en-US" dirty="0" err="1"/>
              <a:t>question_visa</a:t>
            </a:r>
            <a:r>
              <a:rPr lang="en-US" dirty="0"/>
              <a:t>,      </a:t>
            </a:r>
            <a:r>
              <a:rPr lang="en-US" dirty="0" err="1"/>
              <a:t>answer_visa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       (</a:t>
            </a:r>
            <a:r>
              <a:rPr lang="en-US" dirty="0" err="1"/>
              <a:t>question_pasta</a:t>
            </a:r>
            <a:r>
              <a:rPr lang="en-US" dirty="0"/>
              <a:t>,   </a:t>
            </a:r>
            <a:r>
              <a:rPr lang="en-US" dirty="0" err="1"/>
              <a:t>answer_pasta</a:t>
            </a:r>
            <a:r>
              <a:rPr lang="en-US" dirty="0"/>
              <a:t>)]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Finding the right answer for a given question is easy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Question Python =&gt; Take that one programming answer in the batch…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962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2D019-AA0A-4697-99F4-44824C6EB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Quality with Better Batches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6DA5B6-9F6B-48FC-BACF-A4CD8A41F0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Assume you have (question, answer) pairs from </a:t>
            </a:r>
            <a:r>
              <a:rPr lang="en-US" dirty="0" err="1"/>
              <a:t>StackExchange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140 different subforums: </a:t>
            </a:r>
            <a:r>
              <a:rPr lang="en-US" dirty="0" err="1"/>
              <a:t>StackOverflow</a:t>
            </a:r>
            <a:r>
              <a:rPr lang="en-US" dirty="0"/>
              <a:t>, Travel, Cooking, …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Better approach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Sample pairs from one subforum (e.g. </a:t>
            </a:r>
            <a:r>
              <a:rPr lang="en-US" dirty="0" err="1"/>
              <a:t>StackOverlow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 [ (</a:t>
            </a:r>
            <a:r>
              <a:rPr lang="en-US" dirty="0" err="1"/>
              <a:t>question_python</a:t>
            </a:r>
            <a:r>
              <a:rPr lang="en-US" dirty="0"/>
              <a:t>, </a:t>
            </a:r>
            <a:r>
              <a:rPr lang="en-US" dirty="0" err="1"/>
              <a:t>answer_python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       (</a:t>
            </a:r>
            <a:r>
              <a:rPr lang="en-US" dirty="0" err="1"/>
              <a:t>question_java</a:t>
            </a:r>
            <a:r>
              <a:rPr lang="en-US" dirty="0"/>
              <a:t>,      </a:t>
            </a:r>
            <a:r>
              <a:rPr lang="en-US" dirty="0" err="1"/>
              <a:t>answer_java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       (</a:t>
            </a:r>
            <a:r>
              <a:rPr lang="en-US" dirty="0" err="1"/>
              <a:t>question_c</a:t>
            </a:r>
            <a:r>
              <a:rPr lang="en-US" dirty="0"/>
              <a:t>,           </a:t>
            </a:r>
            <a:r>
              <a:rPr lang="en-US" dirty="0" err="1"/>
              <a:t>answer_c</a:t>
            </a:r>
            <a:r>
              <a:rPr lang="en-US" dirty="0"/>
              <a:t>)]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92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62D019-AA0A-4697-99F4-44824C6EB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Quality with Better Batches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C6DA5B6-9F6B-48FC-BACF-A4CD8A41F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1204448" cy="530904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Assume you have (question, answer) pairs from </a:t>
            </a:r>
            <a:r>
              <a:rPr lang="en-US" dirty="0" err="1"/>
              <a:t>StackExchange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140 different subforums: </a:t>
            </a:r>
            <a:r>
              <a:rPr lang="en-US" dirty="0" err="1"/>
              <a:t>StackOverflow</a:t>
            </a:r>
            <a:r>
              <a:rPr lang="en-US" dirty="0"/>
              <a:t>, Travel, Cooking, …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Even better approach (?)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Sample pairs from same / similar tags (e.g. </a:t>
            </a:r>
            <a:r>
              <a:rPr lang="en-US" dirty="0" err="1"/>
              <a:t>StackOverlow</a:t>
            </a:r>
            <a:r>
              <a:rPr lang="en-US" dirty="0"/>
              <a:t>, Python tag)</a:t>
            </a:r>
            <a:br>
              <a:rPr lang="en-US" dirty="0"/>
            </a:br>
            <a:r>
              <a:rPr lang="en-US" dirty="0"/>
              <a:t>    [ (</a:t>
            </a:r>
            <a:r>
              <a:rPr lang="en-US" dirty="0" err="1"/>
              <a:t>question_python</a:t>
            </a:r>
            <a:r>
              <a:rPr lang="en-US" dirty="0"/>
              <a:t>, </a:t>
            </a:r>
            <a:r>
              <a:rPr lang="en-US" dirty="0" err="1"/>
              <a:t>answer_python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       (</a:t>
            </a:r>
            <a:r>
              <a:rPr lang="en-US" dirty="0" err="1"/>
              <a:t>question_numpy</a:t>
            </a:r>
            <a:r>
              <a:rPr lang="en-US" dirty="0"/>
              <a:t>, </a:t>
            </a:r>
            <a:r>
              <a:rPr lang="en-US" dirty="0" err="1"/>
              <a:t>answer_numpy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       (</a:t>
            </a:r>
            <a:r>
              <a:rPr lang="en-US" dirty="0" err="1"/>
              <a:t>question_pandas</a:t>
            </a:r>
            <a:r>
              <a:rPr lang="en-US" dirty="0"/>
              <a:t>, </a:t>
            </a:r>
            <a:r>
              <a:rPr lang="en-US" dirty="0" err="1"/>
              <a:t>answer_pandas</a:t>
            </a:r>
            <a:r>
              <a:rPr lang="en-US" dirty="0"/>
              <a:t>)]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Adding random batches might still be needed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Otherwise </a:t>
            </a:r>
            <a:r>
              <a:rPr lang="en-US" dirty="0" err="1"/>
              <a:t>StackOverflow</a:t>
            </a:r>
            <a:r>
              <a:rPr lang="en-US" dirty="0"/>
              <a:t> vector space could overlap with Travel vector space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90% difficult batches, 10% easy random batches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Or: start with mainly random batches, then go to difficult batches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53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1CADEA-825A-4D3A-B974-31D8C3E07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Sentence Embeddings Model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02EE1C-FF28-4C0F-ACC7-A493C395FBF3}"/>
              </a:ext>
            </a:extLst>
          </p:cNvPr>
          <p:cNvSpPr txBox="1"/>
          <p:nvPr/>
        </p:nvSpPr>
        <p:spPr>
          <a:xfrm>
            <a:off x="4046002" y="4996005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to learn Python?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55F969A-6DD7-4ABE-8507-0408D203991A}"/>
              </a:ext>
            </a:extLst>
          </p:cNvPr>
          <p:cNvSpPr txBox="1"/>
          <p:nvPr/>
        </p:nvSpPr>
        <p:spPr>
          <a:xfrm>
            <a:off x="3809237" y="3635488"/>
            <a:ext cx="30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[ [0.1, 0.2, …], [0.8, 0.5], … ]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3D26947-328C-4BDF-A1C4-0D8E19C0DFA4}"/>
              </a:ext>
            </a:extLst>
          </p:cNvPr>
          <p:cNvSpPr/>
          <p:nvPr/>
        </p:nvSpPr>
        <p:spPr>
          <a:xfrm>
            <a:off x="4541302" y="4255386"/>
            <a:ext cx="1621972" cy="5225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BERT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8533E72-1156-4BEB-B1E5-5FB5B621AC8F}"/>
              </a:ext>
            </a:extLst>
          </p:cNvPr>
          <p:cNvSpPr/>
          <p:nvPr/>
        </p:nvSpPr>
        <p:spPr>
          <a:xfrm>
            <a:off x="4541302" y="2775126"/>
            <a:ext cx="1621972" cy="5225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Pooling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CAEA804-C294-4F80-8471-86582291CE7A}"/>
              </a:ext>
            </a:extLst>
          </p:cNvPr>
          <p:cNvSpPr txBox="1"/>
          <p:nvPr/>
        </p:nvSpPr>
        <p:spPr>
          <a:xfrm>
            <a:off x="3809238" y="2164944"/>
            <a:ext cx="30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[0.4, 0.3, 0.7 … ]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AF15D363-B201-4E4B-BB12-DDAFC028EA2C}"/>
              </a:ext>
            </a:extLst>
          </p:cNvPr>
          <p:cNvCxnSpPr>
            <a:stCxn id="6" idx="0"/>
            <a:endCxn id="10" idx="2"/>
          </p:cNvCxnSpPr>
          <p:nvPr/>
        </p:nvCxnSpPr>
        <p:spPr>
          <a:xfrm flipH="1" flipV="1">
            <a:off x="5352288" y="4777900"/>
            <a:ext cx="8164" cy="218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E7006B3C-147D-43D1-B616-B19A05AB701C}"/>
              </a:ext>
            </a:extLst>
          </p:cNvPr>
          <p:cNvCxnSpPr>
            <a:cxnSpLocks/>
            <a:stCxn id="10" idx="0"/>
            <a:endCxn id="8" idx="2"/>
          </p:cNvCxnSpPr>
          <p:nvPr/>
        </p:nvCxnSpPr>
        <p:spPr>
          <a:xfrm flipH="1" flipV="1">
            <a:off x="5352287" y="4004820"/>
            <a:ext cx="1" cy="250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BD5B149E-49AB-45BA-BBB6-1F37009E08D9}"/>
              </a:ext>
            </a:extLst>
          </p:cNvPr>
          <p:cNvCxnSpPr>
            <a:cxnSpLocks/>
            <a:stCxn id="8" idx="0"/>
            <a:endCxn id="11" idx="2"/>
          </p:cNvCxnSpPr>
          <p:nvPr/>
        </p:nvCxnSpPr>
        <p:spPr>
          <a:xfrm flipV="1">
            <a:off x="5352287" y="3297640"/>
            <a:ext cx="1" cy="337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F22334B1-5D81-40B6-A8B3-AF7CBF0D0356}"/>
              </a:ext>
            </a:extLst>
          </p:cNvPr>
          <p:cNvCxnSpPr>
            <a:cxnSpLocks/>
          </p:cNvCxnSpPr>
          <p:nvPr/>
        </p:nvCxnSpPr>
        <p:spPr>
          <a:xfrm flipH="1" flipV="1">
            <a:off x="5360451" y="2502307"/>
            <a:ext cx="1" cy="20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945465B8-9776-40B2-B9B7-F33334AA4B01}"/>
              </a:ext>
            </a:extLst>
          </p:cNvPr>
          <p:cNvSpPr txBox="1"/>
          <p:nvPr/>
        </p:nvSpPr>
        <p:spPr>
          <a:xfrm>
            <a:off x="4489417" y="6581001"/>
            <a:ext cx="7796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0" dirty="0">
                <a:solidFill>
                  <a:srgbClr val="000000"/>
                </a:solidFill>
                <a:effectLst/>
                <a:latin typeface="Lato"/>
              </a:rPr>
              <a:t>Nils Reimers, Iryna </a:t>
            </a:r>
            <a:r>
              <a:rPr lang="en-US" sz="1200" i="0" dirty="0" err="1">
                <a:solidFill>
                  <a:srgbClr val="000000"/>
                </a:solidFill>
                <a:effectLst/>
                <a:latin typeface="Lato"/>
              </a:rPr>
              <a:t>Gurevych</a:t>
            </a:r>
            <a:r>
              <a:rPr lang="en-US" sz="1200" dirty="0">
                <a:solidFill>
                  <a:srgbClr val="000000"/>
                </a:solidFill>
                <a:latin typeface="Lato"/>
              </a:rPr>
              <a:t>.</a:t>
            </a:r>
            <a:r>
              <a:rPr lang="en-US" sz="1200" i="0" dirty="0">
                <a:solidFill>
                  <a:srgbClr val="000000"/>
                </a:solidFill>
                <a:effectLst/>
                <a:latin typeface="Lato"/>
              </a:rPr>
              <a:t> Sentence-BERT: Sentence Embeddings using Siamese BERT-Networks. EMNLP 2019</a:t>
            </a:r>
            <a:endParaRPr lang="en-US" sz="12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BD1D225-FDC1-4F98-95F4-368B9DEEE552}"/>
              </a:ext>
            </a:extLst>
          </p:cNvPr>
          <p:cNvSpPr txBox="1"/>
          <p:nvPr/>
        </p:nvSpPr>
        <p:spPr>
          <a:xfrm>
            <a:off x="7242048" y="3635488"/>
            <a:ext cx="3347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Contextualized Word Embeddings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2B850CA-B8F5-4D8C-8A52-8EB9029149FC}"/>
              </a:ext>
            </a:extLst>
          </p:cNvPr>
          <p:cNvSpPr txBox="1"/>
          <p:nvPr/>
        </p:nvSpPr>
        <p:spPr>
          <a:xfrm>
            <a:off x="7242048" y="2197696"/>
            <a:ext cx="2796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Fixed Sentence Embeddings</a:t>
            </a:r>
          </a:p>
        </p:txBody>
      </p:sp>
    </p:spTree>
    <p:extLst>
      <p:ext uri="{BB962C8B-B14F-4D97-AF65-F5344CB8AC3E}">
        <p14:creationId xmlns:p14="http://schemas.microsoft.com/office/powerpoint/2010/main" val="2863024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748820-4E26-401C-81EC-C7F6606EE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TPU Training Specialties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4A2EA2-A5D8-4CBD-B1E3-32E0669D0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TPU create a graph for your training steps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Graph is optimized &amp; build.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Slow optimization &amp; build step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Result is cached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Tensors must all have the same length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Or use different padding length, e.g. 64, 128, 196, 256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Results in 4 graphs which are cached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ABE4919-6BB8-45D3-85E0-B3EDC6BA2C06}"/>
              </a:ext>
            </a:extLst>
          </p:cNvPr>
          <p:cNvSpPr txBox="1"/>
          <p:nvPr/>
        </p:nvSpPr>
        <p:spPr>
          <a:xfrm>
            <a:off x="4393412" y="6370755"/>
            <a:ext cx="688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https://huggingface.co/docs/accelerate/quicktour.html#training-on-tpu</a:t>
            </a:r>
          </a:p>
        </p:txBody>
      </p:sp>
    </p:spTree>
    <p:extLst>
      <p:ext uri="{BB962C8B-B14F-4D97-AF65-F5344CB8AC3E}">
        <p14:creationId xmlns:p14="http://schemas.microsoft.com/office/powerpoint/2010/main" val="1210772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B1E174-1251-4C1F-9A89-1910E15D9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datasets are suitable?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9BC30BB-29C1-4A78-A8BB-FA375053A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472" y="1110044"/>
            <a:ext cx="10458450" cy="4962525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425B3D5-44C3-4DAF-9718-850EBEC18E3D}"/>
              </a:ext>
            </a:extLst>
          </p:cNvPr>
          <p:cNvSpPr txBox="1"/>
          <p:nvPr/>
        </p:nvSpPr>
        <p:spPr>
          <a:xfrm>
            <a:off x="728472" y="6217920"/>
            <a:ext cx="7567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Standard training setup of a MiniLM v6 model, 2k training steps, 256 batch size</a:t>
            </a:r>
          </a:p>
        </p:txBody>
      </p:sp>
    </p:spTree>
    <p:extLst>
      <p:ext uri="{BB962C8B-B14F-4D97-AF65-F5344CB8AC3E}">
        <p14:creationId xmlns:p14="http://schemas.microsoft.com/office/powerpoint/2010/main" val="991539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FE4450-E643-460D-A550-90390990F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models work well?</a:t>
            </a:r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5DB44362-319B-4AB3-B9F5-6033C97055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704290"/>
              </p:ext>
            </p:extLst>
          </p:nvPr>
        </p:nvGraphicFramePr>
        <p:xfrm>
          <a:off x="1931416" y="1201928"/>
          <a:ext cx="8127999" cy="44541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50489844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79930097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8784553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Available in Flax / JAX?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Speed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434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MPNet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❌</a:t>
                      </a:r>
                      <a:endParaRPr lang="en-US" sz="1800" b="1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79244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/>
                        <a:t>RoBERTa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777867"/>
                  </a:ext>
                </a:extLst>
              </a:tr>
              <a:tr h="180510">
                <a:tc>
                  <a:txBody>
                    <a:bodyPr/>
                    <a:lstStyle/>
                    <a:p>
                      <a:r>
                        <a:rPr lang="en-US" dirty="0"/>
                        <a:t>BERT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5585243"/>
                  </a:ext>
                </a:extLst>
              </a:tr>
              <a:tr h="385064">
                <a:tc>
                  <a:txBody>
                    <a:bodyPr/>
                    <a:lstStyle/>
                    <a:p>
                      <a:r>
                        <a:rPr lang="en-US" dirty="0" err="1"/>
                        <a:t>DistilRoBERTa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✔️ (?)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444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TinyBERT-L6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4500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297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DistilBERT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❌</a:t>
                      </a:r>
                      <a:endParaRPr lang="en-US" sz="1800" b="1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097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MiniLM-L12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7500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7191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MiniLM-L6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14200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2380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ALBERT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2508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mBERT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✔️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152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XLM-</a:t>
                      </a:r>
                      <a:r>
                        <a:rPr lang="en-US" dirty="0" err="1"/>
                        <a:t>RoBERTa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❌</a:t>
                      </a:r>
                      <a:endParaRPr lang="en-US" sz="1800" b="1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415987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7AC68528-FEA3-4C61-95CD-19FD36DAA75D}"/>
              </a:ext>
            </a:extLst>
          </p:cNvPr>
          <p:cNvSpPr txBox="1"/>
          <p:nvPr/>
        </p:nvSpPr>
        <p:spPr>
          <a:xfrm>
            <a:off x="838200" y="5833872"/>
            <a:ext cx="9912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Based on personal experience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Ranked based on quality of derived embedding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Better model != better model for embeddings      (e.g. Electra performs rather bad)</a:t>
            </a:r>
          </a:p>
        </p:txBody>
      </p:sp>
    </p:spTree>
    <p:extLst>
      <p:ext uri="{BB962C8B-B14F-4D97-AF65-F5344CB8AC3E}">
        <p14:creationId xmlns:p14="http://schemas.microsoft.com/office/powerpoint/2010/main" val="33944958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0C70ED-9F20-4F5B-9DA0-4C71921E9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Multi-Dataset Training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6E163D4-4B6C-4011-A148-A8AD95079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0515600" cy="548798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How to train with datasets of different sizes?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Natural Questions: 100k data pairs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Reddit: 600M+ data pairs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Option 1: Equal sampling from all datasets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50% NQ, 50% Reddit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Option 2: Scaling with some temperature (see NMT literature)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Option 3: Define a max data size, e.g. 1M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For Reddit, assume the size is just 1M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NQ: 100k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=&gt; 10% NQ, 90% Reddit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Add cross dataset batches?</a:t>
            </a:r>
          </a:p>
        </p:txBody>
      </p:sp>
    </p:spTree>
    <p:extLst>
      <p:ext uri="{BB962C8B-B14F-4D97-AF65-F5344CB8AC3E}">
        <p14:creationId xmlns:p14="http://schemas.microsoft.com/office/powerpoint/2010/main" val="1955106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B3F6F5-8986-4150-9245-09AA6D747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train Multilingual Models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31FAF2-9C79-4471-BE81-A1B3EA077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/>
              <a:t>Have suitable training data in your languages, </a:t>
            </a:r>
            <a:br>
              <a:rPr lang="en-US" dirty="0"/>
            </a:br>
            <a:r>
              <a:rPr lang="en-US" dirty="0"/>
              <a:t>e.g. (question, answer)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Train with translation bridging task: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Have English data (e.g. (question, answer))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Have parallel data (e.g. (</a:t>
            </a:r>
            <a:r>
              <a:rPr lang="en-US" dirty="0" err="1"/>
              <a:t>english_sentence</a:t>
            </a:r>
            <a:r>
              <a:rPr lang="en-US" dirty="0"/>
              <a:t>, </a:t>
            </a:r>
            <a:r>
              <a:rPr lang="en-US" dirty="0" err="1"/>
              <a:t>german_sentence</a:t>
            </a:r>
            <a:r>
              <a:rPr lang="en-US" dirty="0"/>
              <a:t>))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Train alternating on English &amp; parallel data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Was used for: </a:t>
            </a:r>
            <a:r>
              <a:rPr lang="en-US" dirty="0" err="1"/>
              <a:t>mUSE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467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E92A9D-22D9-4845-B381-92600C031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377"/>
            <a:ext cx="10515600" cy="1325563"/>
          </a:xfrm>
        </p:spPr>
        <p:txBody>
          <a:bodyPr/>
          <a:lstStyle/>
          <a:p>
            <a:r>
              <a:rPr lang="en-US" dirty="0"/>
              <a:t>Multilingual Knowledge Distillation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15E36AA3-03EE-42A2-B9B2-6C3A0858B5E7}"/>
              </a:ext>
            </a:extLst>
          </p:cNvPr>
          <p:cNvGrpSpPr/>
          <p:nvPr/>
        </p:nvGrpSpPr>
        <p:grpSpPr>
          <a:xfrm>
            <a:off x="2307104" y="1368187"/>
            <a:ext cx="7214625" cy="2617632"/>
            <a:chOff x="1066825" y="2007752"/>
            <a:chExt cx="7214625" cy="2617632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41DFB438-885D-403F-A1C9-35EB9ADD1064}"/>
                </a:ext>
              </a:extLst>
            </p:cNvPr>
            <p:cNvSpPr/>
            <p:nvPr/>
          </p:nvSpPr>
          <p:spPr>
            <a:xfrm>
              <a:off x="1066825" y="2381155"/>
              <a:ext cx="1367516" cy="5528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6017" tIns="48009" rIns="96017" bIns="480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Hello World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EE55C0E7-79B8-490E-B24A-18DE7A28ABFF}"/>
                </a:ext>
              </a:extLst>
            </p:cNvPr>
            <p:cNvSpPr/>
            <p:nvPr/>
          </p:nvSpPr>
          <p:spPr>
            <a:xfrm>
              <a:off x="1066830" y="3079461"/>
              <a:ext cx="1367515" cy="552826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6017" tIns="48009" rIns="96017" bIns="480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Hallo Welt</a:t>
              </a: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2A0A9AC6-E584-493B-96B2-2D26AC786029}"/>
                </a:ext>
              </a:extLst>
            </p:cNvPr>
            <p:cNvSpPr/>
            <p:nvPr/>
          </p:nvSpPr>
          <p:spPr>
            <a:xfrm>
              <a:off x="3142652" y="2099892"/>
              <a:ext cx="1214906" cy="804991"/>
            </a:xfrm>
            <a:prstGeom prst="rect">
              <a:avLst/>
            </a:prstGeom>
            <a:gradFill rotWithShape="1">
              <a:gsLst>
                <a:gs pos="0">
                  <a:srgbClr val="5B9BD5">
                    <a:lumMod val="110000"/>
                    <a:satMod val="105000"/>
                    <a:tint val="67000"/>
                  </a:srgbClr>
                </a:gs>
                <a:gs pos="50000">
                  <a:srgbClr val="5B9BD5">
                    <a:lumMod val="105000"/>
                    <a:satMod val="103000"/>
                    <a:tint val="73000"/>
                  </a:srgbClr>
                </a:gs>
                <a:gs pos="100000">
                  <a:srgbClr val="5B9BD5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5B9BD5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6017" tIns="48009" rIns="96017" bIns="480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Teacher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Model</a:t>
              </a: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EDE046A6-3B07-438F-B7A8-D528F07F8878}"/>
                </a:ext>
              </a:extLst>
            </p:cNvPr>
            <p:cNvSpPr/>
            <p:nvPr/>
          </p:nvSpPr>
          <p:spPr>
            <a:xfrm>
              <a:off x="3142656" y="3525602"/>
              <a:ext cx="1214905" cy="804991"/>
            </a:xfrm>
            <a:prstGeom prst="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6017" tIns="48009" rIns="96017" bIns="480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Student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Model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B061EA19-279E-4AD3-8D89-F742AF3B17C7}"/>
                </a:ext>
              </a:extLst>
            </p:cNvPr>
            <p:cNvSpPr/>
            <p:nvPr/>
          </p:nvSpPr>
          <p:spPr>
            <a:xfrm>
              <a:off x="4755019" y="2264772"/>
              <a:ext cx="1367515" cy="47523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6017" tIns="48009" rIns="96017" bIns="480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0.8 -0.2 0.3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039F64BD-2EEE-4A9D-A578-45FD7096052D}"/>
                </a:ext>
              </a:extLst>
            </p:cNvPr>
            <p:cNvSpPr/>
            <p:nvPr/>
          </p:nvSpPr>
          <p:spPr>
            <a:xfrm>
              <a:off x="4723497" y="3304953"/>
              <a:ext cx="1367515" cy="47523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6017" tIns="48009" rIns="96017" bIns="480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0.7 -0.1 0.3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05C4E7DB-2DA3-4DF8-AF0C-CAAF70173FCE}"/>
                </a:ext>
              </a:extLst>
            </p:cNvPr>
            <p:cNvSpPr/>
            <p:nvPr/>
          </p:nvSpPr>
          <p:spPr>
            <a:xfrm>
              <a:off x="4723497" y="3871210"/>
              <a:ext cx="1367515" cy="47523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6017" tIns="48009" rIns="96017" bIns="480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0.9 -0.2 0.4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871E3A73-6535-4638-8C91-F5D40DBAB2A7}"/>
                </a:ext>
              </a:extLst>
            </p:cNvPr>
            <p:cNvSpPr/>
            <p:nvPr/>
          </p:nvSpPr>
          <p:spPr>
            <a:xfrm>
              <a:off x="6030395" y="2720610"/>
              <a:ext cx="1367515" cy="47523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6017" tIns="48009" rIns="96017" bIns="480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MSE-Loss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D0E6C5B9-898F-4664-B155-7F0F6A1737AF}"/>
                </a:ext>
              </a:extLst>
            </p:cNvPr>
            <p:cNvSpPr/>
            <p:nvPr/>
          </p:nvSpPr>
          <p:spPr>
            <a:xfrm>
              <a:off x="6913935" y="3352886"/>
              <a:ext cx="1367515" cy="47523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6017" tIns="48009" rIns="96017" bIns="480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9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MSE-Loss</a:t>
              </a:r>
            </a:p>
          </p:txBody>
        </p:sp>
        <p:cxnSp>
          <p:nvCxnSpPr>
            <p:cNvPr id="14" name="Verbinder: gewinkelt 13">
              <a:extLst>
                <a:ext uri="{FF2B5EF4-FFF2-40B4-BE49-F238E27FC236}">
                  <a16:creationId xmlns:a16="http://schemas.microsoft.com/office/drawing/2014/main" id="{8CBE35A3-C83C-46CA-8E2A-E8F402EC1824}"/>
                </a:ext>
              </a:extLst>
            </p:cNvPr>
            <p:cNvCxnSpPr>
              <a:cxnSpLocks/>
              <a:stCxn id="5" idx="3"/>
              <a:endCxn id="7" idx="1"/>
            </p:cNvCxnSpPr>
            <p:nvPr/>
          </p:nvCxnSpPr>
          <p:spPr>
            <a:xfrm flipV="1">
              <a:off x="2434345" y="2502386"/>
              <a:ext cx="708311" cy="155182"/>
            </a:xfrm>
            <a:prstGeom prst="bentConnector3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" name="Verbinder: gewinkelt 14">
              <a:extLst>
                <a:ext uri="{FF2B5EF4-FFF2-40B4-BE49-F238E27FC236}">
                  <a16:creationId xmlns:a16="http://schemas.microsoft.com/office/drawing/2014/main" id="{4FCE3F68-EC45-4D37-B636-92037424D8F7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406958" y="3044500"/>
              <a:ext cx="1119690" cy="351691"/>
            </a:xfrm>
            <a:prstGeom prst="bentConnector3">
              <a:avLst>
                <a:gd name="adj1" fmla="val 100256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6" name="Verbinder: gewinkelt 15">
              <a:extLst>
                <a:ext uri="{FF2B5EF4-FFF2-40B4-BE49-F238E27FC236}">
                  <a16:creationId xmlns:a16="http://schemas.microsoft.com/office/drawing/2014/main" id="{DCCA808A-E6E8-4631-B82F-FCDF34476A51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4357562" y="3542566"/>
              <a:ext cx="365935" cy="67798"/>
            </a:xfrm>
            <a:prstGeom prst="bentConnector3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" name="Verbinder: gewinkelt 16">
              <a:extLst>
                <a:ext uri="{FF2B5EF4-FFF2-40B4-BE49-F238E27FC236}">
                  <a16:creationId xmlns:a16="http://schemas.microsoft.com/office/drawing/2014/main" id="{C38F5F8B-6B58-445B-A5E0-C95CC5639FBB}"/>
                </a:ext>
              </a:extLst>
            </p:cNvPr>
            <p:cNvCxnSpPr>
              <a:cxnSpLocks/>
              <a:endCxn id="11" idx="1"/>
            </p:cNvCxnSpPr>
            <p:nvPr/>
          </p:nvCxnSpPr>
          <p:spPr>
            <a:xfrm>
              <a:off x="4357562" y="3934344"/>
              <a:ext cx="365935" cy="174483"/>
            </a:xfrm>
            <a:prstGeom prst="bentConnector3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DF39949B-B7C6-4E3B-8677-A4C2978E3393}"/>
                </a:ext>
              </a:extLst>
            </p:cNvPr>
            <p:cNvCxnSpPr>
              <a:cxnSpLocks/>
              <a:stCxn id="7" idx="3"/>
              <a:endCxn id="9" idx="1"/>
            </p:cNvCxnSpPr>
            <p:nvPr/>
          </p:nvCxnSpPr>
          <p:spPr>
            <a:xfrm>
              <a:off x="4357562" y="2502386"/>
              <a:ext cx="397457" cy="2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9" name="Verbinder: gewinkelt 18">
              <a:extLst>
                <a:ext uri="{FF2B5EF4-FFF2-40B4-BE49-F238E27FC236}">
                  <a16:creationId xmlns:a16="http://schemas.microsoft.com/office/drawing/2014/main" id="{83F758A9-7EC1-4042-BCCE-F170129B1B3B}"/>
                </a:ext>
              </a:extLst>
            </p:cNvPr>
            <p:cNvCxnSpPr>
              <a:stCxn id="10" idx="3"/>
              <a:endCxn id="12" idx="2"/>
            </p:cNvCxnSpPr>
            <p:nvPr/>
          </p:nvCxnSpPr>
          <p:spPr>
            <a:xfrm flipV="1">
              <a:off x="6091010" y="3195847"/>
              <a:ext cx="623141" cy="346725"/>
            </a:xfrm>
            <a:prstGeom prst="bent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0" name="Verbinder: gewinkelt 19">
              <a:extLst>
                <a:ext uri="{FF2B5EF4-FFF2-40B4-BE49-F238E27FC236}">
                  <a16:creationId xmlns:a16="http://schemas.microsoft.com/office/drawing/2014/main" id="{E21DE83D-C636-4216-891F-0BA2032A0535}"/>
                </a:ext>
              </a:extLst>
            </p:cNvPr>
            <p:cNvCxnSpPr>
              <a:stCxn id="9" idx="3"/>
              <a:endCxn id="12" idx="0"/>
            </p:cNvCxnSpPr>
            <p:nvPr/>
          </p:nvCxnSpPr>
          <p:spPr>
            <a:xfrm>
              <a:off x="6122534" y="2502386"/>
              <a:ext cx="591619" cy="218218"/>
            </a:xfrm>
            <a:prstGeom prst="bent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1" name="Verbinder: gewinkelt 20">
              <a:extLst>
                <a:ext uri="{FF2B5EF4-FFF2-40B4-BE49-F238E27FC236}">
                  <a16:creationId xmlns:a16="http://schemas.microsoft.com/office/drawing/2014/main" id="{F175B913-A6FC-4D04-B5E1-1980B730347F}"/>
                </a:ext>
              </a:extLst>
            </p:cNvPr>
            <p:cNvCxnSpPr>
              <a:stCxn id="9" idx="3"/>
              <a:endCxn id="13" idx="0"/>
            </p:cNvCxnSpPr>
            <p:nvPr/>
          </p:nvCxnSpPr>
          <p:spPr>
            <a:xfrm>
              <a:off x="6122534" y="2502388"/>
              <a:ext cx="1475159" cy="850494"/>
            </a:xfrm>
            <a:prstGeom prst="bent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2" name="Verbinder: gewinkelt 21">
              <a:extLst>
                <a:ext uri="{FF2B5EF4-FFF2-40B4-BE49-F238E27FC236}">
                  <a16:creationId xmlns:a16="http://schemas.microsoft.com/office/drawing/2014/main" id="{EF117A07-89BA-4EBD-B00B-C61C9920F28A}"/>
                </a:ext>
              </a:extLst>
            </p:cNvPr>
            <p:cNvCxnSpPr>
              <a:stCxn id="11" idx="3"/>
              <a:endCxn id="13" idx="2"/>
            </p:cNvCxnSpPr>
            <p:nvPr/>
          </p:nvCxnSpPr>
          <p:spPr>
            <a:xfrm flipV="1">
              <a:off x="6091012" y="3828119"/>
              <a:ext cx="1506681" cy="280706"/>
            </a:xfrm>
            <a:prstGeom prst="bentConnector2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C62F5BBF-9214-40ED-AF7F-9F8F8629CABD}"/>
                </a:ext>
              </a:extLst>
            </p:cNvPr>
            <p:cNvSpPr txBox="1"/>
            <p:nvPr/>
          </p:nvSpPr>
          <p:spPr>
            <a:xfrm>
              <a:off x="4553221" y="2007752"/>
              <a:ext cx="1762021" cy="262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103" i="1" dirty="0">
                  <a:solidFill>
                    <a:prstClr val="black"/>
                  </a:solidFill>
                  <a:latin typeface="Calibri" panose="020F0502020204030204"/>
                </a:rPr>
                <a:t>Teacher EN sentence vector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64E6B43C-6579-408F-88DA-522AA949CA75}"/>
                </a:ext>
              </a:extLst>
            </p:cNvPr>
            <p:cNvSpPr txBox="1"/>
            <p:nvPr/>
          </p:nvSpPr>
          <p:spPr>
            <a:xfrm>
              <a:off x="4567765" y="3047933"/>
              <a:ext cx="1750800" cy="262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103" i="1" dirty="0">
                  <a:solidFill>
                    <a:prstClr val="black"/>
                  </a:solidFill>
                  <a:latin typeface="Calibri" panose="020F0502020204030204"/>
                </a:rPr>
                <a:t>Student EN </a:t>
              </a:r>
              <a:r>
                <a:rPr lang="en-AU" sz="1103" i="1" dirty="0">
                  <a:solidFill>
                    <a:prstClr val="black"/>
                  </a:solidFill>
                  <a:latin typeface="Calibri" panose="020F0502020204030204"/>
                </a:rPr>
                <a:t>sentence</a:t>
              </a:r>
              <a:r>
                <a:rPr lang="de-DE" sz="1103" i="1" dirty="0">
                  <a:solidFill>
                    <a:prstClr val="black"/>
                  </a:solidFill>
                  <a:latin typeface="Calibri" panose="020F0502020204030204"/>
                </a:rPr>
                <a:t> vector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67AE660F-8394-43A4-8B65-0EADEB67F163}"/>
                </a:ext>
              </a:extLst>
            </p:cNvPr>
            <p:cNvSpPr txBox="1"/>
            <p:nvPr/>
          </p:nvSpPr>
          <p:spPr>
            <a:xfrm>
              <a:off x="4528432" y="4363325"/>
              <a:ext cx="1745991" cy="262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103" i="1" dirty="0">
                  <a:solidFill>
                    <a:prstClr val="black"/>
                  </a:solidFill>
                  <a:latin typeface="Calibri" panose="020F0502020204030204"/>
                </a:rPr>
                <a:t>Student DE sentence vector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F27EB5C7-61A3-42C2-A6EE-6ECE65DF4815}"/>
                </a:ext>
              </a:extLst>
            </p:cNvPr>
            <p:cNvSpPr txBox="1"/>
            <p:nvPr/>
          </p:nvSpPr>
          <p:spPr>
            <a:xfrm>
              <a:off x="1141443" y="2883198"/>
              <a:ext cx="1402948" cy="2620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de-DE" sz="1103" i="1" dirty="0">
                  <a:solidFill>
                    <a:prstClr val="black"/>
                  </a:solidFill>
                  <a:latin typeface="Calibri" panose="020F0502020204030204"/>
                </a:rPr>
                <a:t>Parallel Data (EN-DE)</a:t>
              </a:r>
            </a:p>
          </p:txBody>
        </p:sp>
        <p:cxnSp>
          <p:nvCxnSpPr>
            <p:cNvPr id="27" name="Verbinder: gewinkelt 26">
              <a:extLst>
                <a:ext uri="{FF2B5EF4-FFF2-40B4-BE49-F238E27FC236}">
                  <a16:creationId xmlns:a16="http://schemas.microsoft.com/office/drawing/2014/main" id="{C66B2420-BEE5-466B-82E2-BF07DDD47A46}"/>
                </a:ext>
              </a:extLst>
            </p:cNvPr>
            <p:cNvCxnSpPr>
              <a:cxnSpLocks/>
              <a:stCxn id="6" idx="3"/>
            </p:cNvCxnSpPr>
            <p:nvPr/>
          </p:nvCxnSpPr>
          <p:spPr>
            <a:xfrm>
              <a:off x="2434345" y="3355874"/>
              <a:ext cx="708304" cy="665711"/>
            </a:xfrm>
            <a:prstGeom prst="bentConnector3">
              <a:avLst>
                <a:gd name="adj1" fmla="val 36759"/>
              </a:avLst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Inhaltsplatzhalter 3">
                <a:extLst>
                  <a:ext uri="{FF2B5EF4-FFF2-40B4-BE49-F238E27FC236}">
                    <a16:creationId xmlns:a16="http://schemas.microsoft.com/office/drawing/2014/main" id="{23475B84-E1A5-415B-A2A7-7AE12BB079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36042" y="4080090"/>
                <a:ext cx="10011856" cy="2142069"/>
              </a:xfrm>
            </p:spPr>
            <p:txBody>
              <a:bodyPr>
                <a:normAutofit fontScale="92500"/>
              </a:bodyPr>
              <a:lstStyle/>
              <a:p>
                <a:r>
                  <a:rPr lang="de-DE" dirty="0"/>
                  <a:t>Given:</a:t>
                </a:r>
              </a:p>
              <a:p>
                <a:pPr lvl="1"/>
                <a:r>
                  <a:rPr lang="de-DE" dirty="0"/>
                  <a:t>Teacher </a:t>
                </a:r>
                <a:r>
                  <a:rPr lang="de-DE" dirty="0" err="1"/>
                  <a:t>sentence</a:t>
                </a:r>
                <a:r>
                  <a:rPr lang="de-DE" dirty="0"/>
                  <a:t> </a:t>
                </a:r>
                <a:r>
                  <a:rPr lang="de-DE" dirty="0" err="1"/>
                  <a:t>embedding</a:t>
                </a:r>
                <a:r>
                  <a:rPr lang="de-DE" dirty="0"/>
                  <a:t> </a:t>
                </a:r>
                <a:r>
                  <a:rPr lang="de-DE" dirty="0" err="1"/>
                  <a:t>model</a:t>
                </a:r>
                <a:r>
                  <a:rPr lang="de-DE" dirty="0"/>
                  <a:t> T (e.g. SBERT </a:t>
                </a:r>
                <a:r>
                  <a:rPr lang="de-DE" dirty="0" err="1"/>
                  <a:t>trained</a:t>
                </a:r>
                <a:r>
                  <a:rPr lang="de-DE" dirty="0"/>
                  <a:t> on English STS)</a:t>
                </a:r>
              </a:p>
              <a:p>
                <a:pPr lvl="1"/>
                <a:r>
                  <a:rPr lang="de-DE" dirty="0"/>
                  <a:t>Parallel </a:t>
                </a:r>
                <a:r>
                  <a:rPr lang="de-DE" dirty="0" err="1"/>
                  <a:t>sentence</a:t>
                </a:r>
                <a:r>
                  <a:rPr lang="de-DE" dirty="0"/>
                  <a:t> </a:t>
                </a:r>
                <a:r>
                  <a:rPr lang="de-DE" dirty="0" err="1"/>
                  <a:t>data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de-DE" b="0" i="0" smtClean="0">
                        <a:latin typeface="Cambria Math" panose="02040503050406030204" pitchFamily="18" charset="0"/>
                      </a:rPr>
                      <m:t>(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, …, (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))</m:t>
                    </m:r>
                  </m:oMath>
                </a14:m>
                <a:endParaRPr lang="de-DE" dirty="0"/>
              </a:p>
              <a:p>
                <a:pPr lvl="1"/>
                <a:r>
                  <a:rPr lang="en-US" dirty="0"/>
                  <a:t>Student model S with multilingual vocabulary (e.g. XLM-R + Mean Pooling)	</a:t>
                </a:r>
              </a:p>
              <a:p>
                <a:r>
                  <a:rPr lang="en-US" dirty="0"/>
                  <a:t>Train student S such that: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8" name="Inhaltsplatzhalter 3">
                <a:extLst>
                  <a:ext uri="{FF2B5EF4-FFF2-40B4-BE49-F238E27FC236}">
                    <a16:creationId xmlns:a16="http://schemas.microsoft.com/office/drawing/2014/main" id="{23475B84-E1A5-415B-A2A7-7AE12BB079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36042" y="4080090"/>
                <a:ext cx="10011856" cy="2142069"/>
              </a:xfrm>
              <a:blipFill>
                <a:blip r:embed="rId2"/>
                <a:stretch>
                  <a:fillRect l="-913" t="-4261" b="-19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906DA773-8F7D-46E8-B393-778301AD5D51}"/>
                  </a:ext>
                </a:extLst>
              </p:cNvPr>
              <p:cNvSpPr txBox="1"/>
              <p:nvPr/>
            </p:nvSpPr>
            <p:spPr>
              <a:xfrm>
                <a:off x="2396766" y="6123305"/>
                <a:ext cx="2816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906DA773-8F7D-46E8-B393-778301AD5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6766" y="6123305"/>
                <a:ext cx="2816548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7C0E846B-94D6-4327-AB0C-8E4C4B9772A2}"/>
                  </a:ext>
                </a:extLst>
              </p:cNvPr>
              <p:cNvSpPr txBox="1"/>
              <p:nvPr/>
            </p:nvSpPr>
            <p:spPr>
              <a:xfrm>
                <a:off x="5597905" y="6123305"/>
                <a:ext cx="28165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feld 29">
                <a:extLst>
                  <a:ext uri="{FF2B5EF4-FFF2-40B4-BE49-F238E27FC236}">
                    <a16:creationId xmlns:a16="http://schemas.microsoft.com/office/drawing/2014/main" id="{7C0E846B-94D6-4327-AB0C-8E4C4B9772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905" y="6123305"/>
                <a:ext cx="2816548" cy="369332"/>
              </a:xfrm>
              <a:prstGeom prst="rect">
                <a:avLst/>
              </a:prstGeom>
              <a:blipFill>
                <a:blip r:embed="rId4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>
            <a:extLst>
              <a:ext uri="{FF2B5EF4-FFF2-40B4-BE49-F238E27FC236}">
                <a16:creationId xmlns:a16="http://schemas.microsoft.com/office/drawing/2014/main" id="{8EF96E45-5B6C-43CD-B068-E347B099DCAF}"/>
              </a:ext>
            </a:extLst>
          </p:cNvPr>
          <p:cNvSpPr txBox="1"/>
          <p:nvPr/>
        </p:nvSpPr>
        <p:spPr>
          <a:xfrm>
            <a:off x="8799044" y="6307971"/>
            <a:ext cx="3312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https://arxiv.org/abs/2004.09813</a:t>
            </a:r>
          </a:p>
        </p:txBody>
      </p:sp>
    </p:spTree>
    <p:extLst>
      <p:ext uri="{BB962C8B-B14F-4D97-AF65-F5344CB8AC3E}">
        <p14:creationId xmlns:p14="http://schemas.microsoft.com/office/powerpoint/2010/main" val="7209111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060296-B66F-4C95-85E7-74742E6F2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Multilingual Knowledge Distillation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7DA1125-BE60-465A-95A0-33C321D33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336" y="1347788"/>
            <a:ext cx="10951464" cy="48291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Advantages: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Easy to extend models later to more languages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Training setup is easier: Focus on good English model, then make it multilingual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Works on the general text domain as good / better than alternative approaches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Disadvantages: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Ignores country / language specific properties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People from Japan ask different question than people from US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Authentic training pairs from the language required to learn this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D4C92A7C-6F5A-4CBD-934D-095D07223C60}"/>
              </a:ext>
            </a:extLst>
          </p:cNvPr>
          <p:cNvSpPr txBox="1">
            <a:spLocks/>
          </p:cNvSpPr>
          <p:nvPr/>
        </p:nvSpPr>
        <p:spPr>
          <a:xfrm>
            <a:off x="950976" y="1378840"/>
            <a:ext cx="3773424" cy="4829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88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2435AD-0607-4F6F-AE51-E537B236E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AAC5DCD-78BD-4C5A-924E-A30CD526B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5208" y="1016508"/>
            <a:ext cx="836295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5778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F37468-0683-4722-87C0-4449D2E6A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7AB69C-7D43-49EA-97C1-C2FFAE480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0515600" cy="5354764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Join the discord server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See the spreadsheet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Add info to team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Join a </a:t>
            </a:r>
            <a:r>
              <a:rPr lang="en-US" dirty="0" err="1"/>
              <a:t>subteam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Contribute: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Collect data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Work on the data loader: Weighting of datasets, lazy loading, sub-dataset batches vs. full-dataset batches (e.g. for </a:t>
            </a:r>
            <a:r>
              <a:rPr lang="en-US" dirty="0" err="1"/>
              <a:t>StackOverflow</a:t>
            </a:r>
            <a:r>
              <a:rPr lang="en-US" dirty="0"/>
              <a:t>, Reddit)</a:t>
            </a:r>
          </a:p>
        </p:txBody>
      </p:sp>
    </p:spTree>
    <p:extLst>
      <p:ext uri="{BB962C8B-B14F-4D97-AF65-F5344CB8AC3E}">
        <p14:creationId xmlns:p14="http://schemas.microsoft.com/office/powerpoint/2010/main" val="230858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12A10899-F265-4385-9A1D-5EA6216FDE2B}"/>
              </a:ext>
            </a:extLst>
          </p:cNvPr>
          <p:cNvSpPr txBox="1"/>
          <p:nvPr/>
        </p:nvSpPr>
        <p:spPr>
          <a:xfrm>
            <a:off x="838200" y="1166842"/>
            <a:ext cx="10344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Have positive pairs:</a:t>
            </a:r>
            <a:br>
              <a:rPr lang="en-US" dirty="0"/>
            </a:br>
            <a:r>
              <a:rPr lang="en-US" dirty="0"/>
              <a:t>   (a</a:t>
            </a:r>
            <a:r>
              <a:rPr lang="en-US" baseline="-25000" dirty="0"/>
              <a:t>1</a:t>
            </a:r>
            <a:r>
              <a:rPr lang="en-US" dirty="0"/>
              <a:t>, p</a:t>
            </a:r>
            <a:r>
              <a:rPr lang="en-US" baseline="-25000" dirty="0"/>
              <a:t>1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(a</a:t>
            </a:r>
            <a:r>
              <a:rPr lang="en-US" baseline="-25000" dirty="0"/>
              <a:t>2</a:t>
            </a:r>
            <a:r>
              <a:rPr lang="en-US" dirty="0"/>
              <a:t>, p</a:t>
            </a:r>
            <a:r>
              <a:rPr lang="en-US" baseline="-25000" dirty="0"/>
              <a:t>2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(a</a:t>
            </a:r>
            <a:r>
              <a:rPr lang="en-US" baseline="-25000" dirty="0"/>
              <a:t>3</a:t>
            </a:r>
            <a:r>
              <a:rPr lang="en-US" dirty="0"/>
              <a:t>, p</a:t>
            </a:r>
            <a:r>
              <a:rPr lang="en-US" baseline="-25000" dirty="0"/>
              <a:t>3</a:t>
            </a:r>
            <a:r>
              <a:rPr lang="en-US" dirty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Examples: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(query, answer-passage)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(question, </a:t>
            </a:r>
            <a:r>
              <a:rPr lang="en-US" dirty="0" err="1"/>
              <a:t>duplicate_question</a:t>
            </a:r>
            <a:r>
              <a:rPr lang="en-US" dirty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(paper title, cited paper title)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(a</a:t>
            </a:r>
            <a:r>
              <a:rPr lang="en-US" baseline="-25000" dirty="0"/>
              <a:t>i</a:t>
            </a:r>
            <a:r>
              <a:rPr lang="en-US" dirty="0"/>
              <a:t>, p</a:t>
            </a:r>
            <a:r>
              <a:rPr lang="en-US" baseline="-25000" dirty="0"/>
              <a:t>i</a:t>
            </a:r>
            <a:r>
              <a:rPr lang="en-US" dirty="0"/>
              <a:t>) should be close in vector space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(a</a:t>
            </a:r>
            <a:r>
              <a:rPr lang="en-US" baseline="-25000" dirty="0"/>
              <a:t>i</a:t>
            </a:r>
            <a:r>
              <a:rPr lang="en-US" dirty="0"/>
              <a:t>, </a:t>
            </a:r>
            <a:r>
              <a:rPr lang="en-US" dirty="0" err="1"/>
              <a:t>p</a:t>
            </a:r>
            <a:r>
              <a:rPr lang="en-US" baseline="-25000" dirty="0" err="1"/>
              <a:t>j</a:t>
            </a:r>
            <a:r>
              <a:rPr lang="en-US" dirty="0"/>
              <a:t>) should be distant in vector space (</a:t>
            </a:r>
            <a:r>
              <a:rPr lang="en-US" dirty="0" err="1"/>
              <a:t>i</a:t>
            </a:r>
            <a:r>
              <a:rPr lang="en-US" dirty="0"/>
              <a:t> != j)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Unlikely that e.g. two randomly selected questions are similar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Also called “training with in-batch negatives”, </a:t>
            </a:r>
            <a:r>
              <a:rPr lang="en-US" dirty="0" err="1"/>
              <a:t>InfoNCE</a:t>
            </a:r>
            <a:r>
              <a:rPr lang="en-US" dirty="0"/>
              <a:t> or </a:t>
            </a:r>
            <a:r>
              <a:rPr lang="en-US" dirty="0" err="1"/>
              <a:t>NTXentLoss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5C1FBAA-BFF2-4297-ADC5-B9A166DB0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Negative Ranking Loss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786B149-FDEB-4336-BF83-37955F6E2A8B}"/>
              </a:ext>
            </a:extLst>
          </p:cNvPr>
          <p:cNvCxnSpPr>
            <a:cxnSpLocks/>
          </p:cNvCxnSpPr>
          <p:nvPr/>
        </p:nvCxnSpPr>
        <p:spPr>
          <a:xfrm>
            <a:off x="7972787" y="1347788"/>
            <a:ext cx="0" cy="2564056"/>
          </a:xfrm>
          <a:prstGeom prst="straightConnector1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A12091A0-0954-46AC-B846-6399F8D0A345}"/>
              </a:ext>
            </a:extLst>
          </p:cNvPr>
          <p:cNvCxnSpPr>
            <a:cxnSpLocks/>
          </p:cNvCxnSpPr>
          <p:nvPr/>
        </p:nvCxnSpPr>
        <p:spPr>
          <a:xfrm flipH="1">
            <a:off x="7972787" y="3911844"/>
            <a:ext cx="2721864" cy="0"/>
          </a:xfrm>
          <a:prstGeom prst="straightConnector1">
            <a:avLst/>
          </a:prstGeom>
          <a:ln w="28575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4AA08C9B-67E2-4B61-8777-850A49B73B84}"/>
              </a:ext>
            </a:extLst>
          </p:cNvPr>
          <p:cNvSpPr/>
          <p:nvPr/>
        </p:nvSpPr>
        <p:spPr>
          <a:xfrm>
            <a:off x="8424282" y="2106739"/>
            <a:ext cx="109726" cy="1097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A4FEA023-7E6E-45FE-9EB8-CEAD70B05C73}"/>
              </a:ext>
            </a:extLst>
          </p:cNvPr>
          <p:cNvSpPr/>
          <p:nvPr/>
        </p:nvSpPr>
        <p:spPr>
          <a:xfrm>
            <a:off x="9973797" y="2268867"/>
            <a:ext cx="109726" cy="109726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249203CA-61D0-4B7F-A51E-120FA82B21DD}"/>
              </a:ext>
            </a:extLst>
          </p:cNvPr>
          <p:cNvSpPr/>
          <p:nvPr/>
        </p:nvSpPr>
        <p:spPr>
          <a:xfrm>
            <a:off x="9076163" y="1872256"/>
            <a:ext cx="109726" cy="109726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DC1E4578-5305-4224-A72B-2E720AA190F3}"/>
              </a:ext>
            </a:extLst>
          </p:cNvPr>
          <p:cNvSpPr/>
          <p:nvPr/>
        </p:nvSpPr>
        <p:spPr>
          <a:xfrm>
            <a:off x="9362442" y="3137544"/>
            <a:ext cx="109726" cy="109726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73B6C3A-FC95-4258-8316-526F9EC18C2A}"/>
              </a:ext>
            </a:extLst>
          </p:cNvPr>
          <p:cNvSpPr/>
          <p:nvPr/>
        </p:nvSpPr>
        <p:spPr>
          <a:xfrm>
            <a:off x="8597024" y="3244738"/>
            <a:ext cx="109726" cy="10972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A611A23B-CFEE-4D4C-B2B5-15A87CB88A37}"/>
              </a:ext>
            </a:extLst>
          </p:cNvPr>
          <p:cNvSpPr/>
          <p:nvPr/>
        </p:nvSpPr>
        <p:spPr>
          <a:xfrm>
            <a:off x="10324317" y="2755075"/>
            <a:ext cx="109726" cy="109726"/>
          </a:xfrm>
          <a:prstGeom prst="ellipse">
            <a:avLst/>
          </a:prstGeom>
          <a:solidFill>
            <a:schemeClr val="accent4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B1DE032-3302-4D6C-A3EE-170780564CA9}"/>
              </a:ext>
            </a:extLst>
          </p:cNvPr>
          <p:cNvSpPr txBox="1"/>
          <p:nvPr/>
        </p:nvSpPr>
        <p:spPr>
          <a:xfrm>
            <a:off x="8129282" y="1785320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a</a:t>
            </a:r>
            <a:r>
              <a:rPr lang="de-DE" baseline="-25000" dirty="0"/>
              <a:t>1</a:t>
            </a:r>
            <a:endParaRPr lang="en-US" baseline="-250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606B249C-2B67-4903-8233-9F8F8F5605AB}"/>
              </a:ext>
            </a:extLst>
          </p:cNvPr>
          <p:cNvSpPr txBox="1"/>
          <p:nvPr/>
        </p:nvSpPr>
        <p:spPr>
          <a:xfrm>
            <a:off x="8453555" y="3338762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1</a:t>
            </a:r>
            <a:endParaRPr lang="en-US" baseline="-25000" dirty="0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3D2A048-A7DE-438A-B23F-0C4145614504}"/>
              </a:ext>
            </a:extLst>
          </p:cNvPr>
          <p:cNvCxnSpPr>
            <a:stCxn id="6" idx="7"/>
            <a:endCxn id="8" idx="1"/>
          </p:cNvCxnSpPr>
          <p:nvPr/>
        </p:nvCxnSpPr>
        <p:spPr>
          <a:xfrm flipV="1">
            <a:off x="8517939" y="1888325"/>
            <a:ext cx="574293" cy="234483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1BEEE88E-9C47-4424-B9FB-BDA272FCFF32}"/>
              </a:ext>
            </a:extLst>
          </p:cNvPr>
          <p:cNvCxnSpPr>
            <a:cxnSpLocks/>
            <a:stCxn id="6" idx="4"/>
            <a:endCxn id="10" idx="0"/>
          </p:cNvCxnSpPr>
          <p:nvPr/>
        </p:nvCxnSpPr>
        <p:spPr>
          <a:xfrm>
            <a:off x="8479145" y="2216465"/>
            <a:ext cx="172742" cy="1028273"/>
          </a:xfrm>
          <a:prstGeom prst="line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37F490FA-F150-4F2C-8086-56C6CF158D82}"/>
              </a:ext>
            </a:extLst>
          </p:cNvPr>
          <p:cNvCxnSpPr>
            <a:cxnSpLocks/>
            <a:endCxn id="7" idx="2"/>
          </p:cNvCxnSpPr>
          <p:nvPr/>
        </p:nvCxnSpPr>
        <p:spPr>
          <a:xfrm>
            <a:off x="8548118" y="2138002"/>
            <a:ext cx="1425679" cy="185728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43502565-F020-483D-BA16-2848A23806F7}"/>
              </a:ext>
            </a:extLst>
          </p:cNvPr>
          <p:cNvCxnSpPr>
            <a:cxnSpLocks/>
            <a:stCxn id="6" idx="6"/>
            <a:endCxn id="11" idx="2"/>
          </p:cNvCxnSpPr>
          <p:nvPr/>
        </p:nvCxnSpPr>
        <p:spPr>
          <a:xfrm>
            <a:off x="8534008" y="2161602"/>
            <a:ext cx="1790309" cy="648336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99AC884-8916-4317-A5CA-755CB82BB7E9}"/>
              </a:ext>
            </a:extLst>
          </p:cNvPr>
          <p:cNvCxnSpPr>
            <a:cxnSpLocks/>
            <a:stCxn id="6" idx="5"/>
            <a:endCxn id="9" idx="1"/>
          </p:cNvCxnSpPr>
          <p:nvPr/>
        </p:nvCxnSpPr>
        <p:spPr>
          <a:xfrm>
            <a:off x="8517939" y="2200396"/>
            <a:ext cx="860572" cy="953217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AA3DF17C-2D67-4631-BB20-58739600E199}"/>
              </a:ext>
            </a:extLst>
          </p:cNvPr>
          <p:cNvSpPr txBox="1"/>
          <p:nvPr/>
        </p:nvSpPr>
        <p:spPr>
          <a:xfrm>
            <a:off x="9333719" y="3258304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2</a:t>
            </a:r>
            <a:endParaRPr lang="en-US" baseline="-2500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648F9B1-3C22-4A25-BD58-44E7C62E1A8D}"/>
              </a:ext>
            </a:extLst>
          </p:cNvPr>
          <p:cNvSpPr txBox="1"/>
          <p:nvPr/>
        </p:nvSpPr>
        <p:spPr>
          <a:xfrm>
            <a:off x="8979988" y="154839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3</a:t>
            </a:r>
            <a:endParaRPr lang="en-US" baseline="-250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A36164B4-0964-44C4-B855-605B4A773AFF}"/>
              </a:ext>
            </a:extLst>
          </p:cNvPr>
          <p:cNvSpPr txBox="1"/>
          <p:nvPr/>
        </p:nvSpPr>
        <p:spPr>
          <a:xfrm>
            <a:off x="9870847" y="1871988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4</a:t>
            </a:r>
            <a:endParaRPr lang="en-US" baseline="-25000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53CC44D2-D276-4709-B504-CC4F36EB1097}"/>
              </a:ext>
            </a:extLst>
          </p:cNvPr>
          <p:cNvSpPr txBox="1"/>
          <p:nvPr/>
        </p:nvSpPr>
        <p:spPr>
          <a:xfrm>
            <a:off x="10255889" y="2464206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</a:t>
            </a:r>
            <a:r>
              <a:rPr lang="de-DE" baseline="-25000" dirty="0"/>
              <a:t>5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41395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BD206B-3EF4-43E9-AD5D-EB22593AB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Negative Ranking Loss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3873A5-F7C5-4AEE-A467-5F980E9BF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Mathematical Definition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Sim: Similarity function between (a, p)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Cosine-Similarity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Dot-Product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F0E85132-A89C-4754-B2F3-5A1DE05481F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407" y="1929483"/>
            <a:ext cx="7886211" cy="154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55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186CA6-F552-47CA-8D31-3374128A5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Negative Ranking Loss </a:t>
            </a:r>
            <a:br>
              <a:rPr lang="en-US" dirty="0"/>
            </a:br>
            <a:r>
              <a:rPr lang="en-US" dirty="0"/>
              <a:t>Intuitive Explanation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7D921C-9198-4686-8B8B-FFB6B3AF0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0515600" cy="535476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a</a:t>
            </a:r>
            <a:r>
              <a:rPr lang="en-US" baseline="-25000" dirty="0"/>
              <a:t>1</a:t>
            </a:r>
            <a:r>
              <a:rPr lang="en-US" dirty="0"/>
              <a:t>: How many people live in Berlin?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</a:t>
            </a:r>
            <a:r>
              <a:rPr lang="en-US" baseline="-25000" dirty="0"/>
              <a:t>1</a:t>
            </a:r>
            <a:r>
              <a:rPr lang="en-US" dirty="0"/>
              <a:t>: Around 3.5 million people live in Berlin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</a:t>
            </a:r>
            <a:r>
              <a:rPr lang="en-US" baseline="-25000" dirty="0"/>
              <a:t>2</a:t>
            </a:r>
            <a:r>
              <a:rPr lang="en-US" dirty="0"/>
              <a:t>: Washington DC is the capital of the US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</a:t>
            </a:r>
            <a:r>
              <a:rPr lang="en-US" baseline="-25000" dirty="0"/>
              <a:t>3</a:t>
            </a:r>
            <a:r>
              <a:rPr lang="en-US" dirty="0"/>
              <a:t>: The 2021 Olympics are held in Japan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baseline="-25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Compute text embeddings &amp; compute similarities: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sim(a</a:t>
            </a:r>
            <a:r>
              <a:rPr lang="en-US" baseline="-25000" dirty="0"/>
              <a:t>1</a:t>
            </a:r>
            <a:r>
              <a:rPr lang="en-US" dirty="0"/>
              <a:t>, p</a:t>
            </a:r>
            <a:r>
              <a:rPr lang="en-US" baseline="-25000" dirty="0"/>
              <a:t>1</a:t>
            </a:r>
            <a:r>
              <a:rPr lang="en-US" dirty="0"/>
              <a:t>) = 0.5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sim(a</a:t>
            </a:r>
            <a:r>
              <a:rPr lang="en-US" baseline="-25000" dirty="0"/>
              <a:t>1</a:t>
            </a:r>
            <a:r>
              <a:rPr lang="en-US" dirty="0"/>
              <a:t>, p</a:t>
            </a:r>
            <a:r>
              <a:rPr lang="en-US" baseline="-25000" dirty="0"/>
              <a:t>2</a:t>
            </a:r>
            <a:r>
              <a:rPr lang="en-US" dirty="0"/>
              <a:t>) = 0.3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sim(a</a:t>
            </a:r>
            <a:r>
              <a:rPr lang="en-US" baseline="-25000" dirty="0"/>
              <a:t>1</a:t>
            </a:r>
            <a:r>
              <a:rPr lang="en-US" dirty="0"/>
              <a:t>, p</a:t>
            </a:r>
            <a:r>
              <a:rPr lang="en-US" baseline="-25000" dirty="0"/>
              <a:t>3</a:t>
            </a:r>
            <a:r>
              <a:rPr lang="en-US" dirty="0"/>
              <a:t>) = 0.1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See it as classification task and use Cross-Entropy Loss: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Prediction: [0.5, 0.3, 0.1]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Gold:           [   1,    0,     0]</a:t>
            </a:r>
          </a:p>
        </p:txBody>
      </p:sp>
    </p:spTree>
    <p:extLst>
      <p:ext uri="{BB962C8B-B14F-4D97-AF65-F5344CB8AC3E}">
        <p14:creationId xmlns:p14="http://schemas.microsoft.com/office/powerpoint/2010/main" val="990769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186CA6-F552-47CA-8D31-3374128A5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Negative Ranking Loss </a:t>
            </a:r>
            <a:br>
              <a:rPr lang="en-US" dirty="0"/>
            </a:br>
            <a:r>
              <a:rPr lang="en-US" dirty="0"/>
              <a:t>Intuitive Explanation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E7D921C-9198-4686-8B8B-FFB6B3AF0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1058144" cy="53547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(a</a:t>
            </a:r>
            <a:r>
              <a:rPr lang="en-US" sz="2400" baseline="-25000" dirty="0"/>
              <a:t>1</a:t>
            </a:r>
            <a:r>
              <a:rPr lang="en-US" sz="2400" dirty="0"/>
              <a:t>: How many people live in Berlin?,     p</a:t>
            </a:r>
            <a:r>
              <a:rPr lang="en-US" sz="2400" baseline="-25000" dirty="0"/>
              <a:t>1</a:t>
            </a:r>
            <a:r>
              <a:rPr lang="en-US" sz="2400" dirty="0"/>
              <a:t>: Around 3.5 million people live in Berlin)</a:t>
            </a:r>
            <a:br>
              <a:rPr lang="en-US" sz="2400" dirty="0"/>
            </a:br>
            <a:r>
              <a:rPr lang="en-US" sz="2400" dirty="0"/>
              <a:t>(a</a:t>
            </a:r>
            <a:r>
              <a:rPr lang="en-US" sz="2400" baseline="-25000" dirty="0"/>
              <a:t>2</a:t>
            </a:r>
            <a:r>
              <a:rPr lang="en-US" sz="2400" dirty="0"/>
              <a:t>: What is the capital of the US?,          p</a:t>
            </a:r>
            <a:r>
              <a:rPr lang="en-US" sz="2400" baseline="-25000" dirty="0"/>
              <a:t>2</a:t>
            </a:r>
            <a:r>
              <a:rPr lang="en-US" sz="2400" dirty="0"/>
              <a:t>: Washington DC is the capital of the US)</a:t>
            </a:r>
            <a:br>
              <a:rPr lang="en-US" sz="2400" dirty="0"/>
            </a:br>
            <a:r>
              <a:rPr lang="en-US" sz="2400" dirty="0"/>
              <a:t>(a</a:t>
            </a:r>
            <a:r>
              <a:rPr lang="en-US" sz="2400" baseline="-25000" dirty="0"/>
              <a:t>3</a:t>
            </a:r>
            <a:r>
              <a:rPr lang="en-US" sz="2400" dirty="0"/>
              <a:t>: Where are the Olympics this year?, p</a:t>
            </a:r>
            <a:r>
              <a:rPr lang="en-US" sz="2400" baseline="-25000" dirty="0"/>
              <a:t>3</a:t>
            </a:r>
            <a:r>
              <a:rPr lang="en-US" sz="2400" dirty="0"/>
              <a:t>: The 2021 Olympics are held in Japan)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baseline="-25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Compute text embeddings &amp; compute similarities: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See it as classification task and use Cross-Entropy Loss: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Gold:           [   1,    0,     0,</a:t>
            </a:r>
            <a:br>
              <a:rPr lang="en-US" dirty="0"/>
            </a:br>
            <a:r>
              <a:rPr lang="en-US" dirty="0"/>
              <a:t>                          0,    1,    0,</a:t>
            </a:r>
            <a:br>
              <a:rPr lang="en-US" dirty="0"/>
            </a:br>
            <a:r>
              <a:rPr lang="en-US" dirty="0"/>
              <a:t>                          0,    0,    1]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5BD62C5-F9A1-45DE-BB30-61B85DCF475C}"/>
              </a:ext>
            </a:extLst>
          </p:cNvPr>
          <p:cNvSpPr txBox="1"/>
          <p:nvPr/>
        </p:nvSpPr>
        <p:spPr>
          <a:xfrm>
            <a:off x="5413248" y="3172968"/>
            <a:ext cx="3592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  sim(a</a:t>
            </a:r>
            <a:r>
              <a:rPr lang="en-US" baseline="-25000" dirty="0"/>
              <a:t>1</a:t>
            </a:r>
            <a:r>
              <a:rPr lang="en-US" dirty="0"/>
              <a:t>, p</a:t>
            </a:r>
            <a:r>
              <a:rPr lang="en-US" baseline="-25000" dirty="0"/>
              <a:t>1</a:t>
            </a:r>
            <a:r>
              <a:rPr lang="en-US" dirty="0"/>
              <a:t>), sim(a</a:t>
            </a:r>
            <a:r>
              <a:rPr lang="en-US" baseline="-25000" dirty="0"/>
              <a:t>1</a:t>
            </a:r>
            <a:r>
              <a:rPr lang="en-US" dirty="0"/>
              <a:t>, p</a:t>
            </a:r>
            <a:r>
              <a:rPr lang="en-US" baseline="-25000" dirty="0"/>
              <a:t>2</a:t>
            </a:r>
            <a:r>
              <a:rPr lang="en-US" dirty="0"/>
              <a:t>), sim(a</a:t>
            </a:r>
            <a:r>
              <a:rPr lang="en-US" baseline="-25000" dirty="0"/>
              <a:t>1</a:t>
            </a:r>
            <a:r>
              <a:rPr lang="en-US" dirty="0"/>
              <a:t>, p</a:t>
            </a:r>
            <a:r>
              <a:rPr lang="en-US" baseline="-25000" dirty="0"/>
              <a:t>3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  sim(a</a:t>
            </a:r>
            <a:r>
              <a:rPr lang="en-US" baseline="-25000" dirty="0"/>
              <a:t>2</a:t>
            </a:r>
            <a:r>
              <a:rPr lang="en-US" dirty="0"/>
              <a:t>, p</a:t>
            </a:r>
            <a:r>
              <a:rPr lang="en-US" baseline="-25000" dirty="0"/>
              <a:t>1</a:t>
            </a:r>
            <a:r>
              <a:rPr lang="en-US" dirty="0"/>
              <a:t>), sim(a</a:t>
            </a:r>
            <a:r>
              <a:rPr lang="en-US" baseline="-25000" dirty="0"/>
              <a:t>2</a:t>
            </a:r>
            <a:r>
              <a:rPr lang="en-US" dirty="0"/>
              <a:t>, p</a:t>
            </a:r>
            <a:r>
              <a:rPr lang="en-US" baseline="-25000" dirty="0"/>
              <a:t>2</a:t>
            </a:r>
            <a:r>
              <a:rPr lang="en-US" dirty="0"/>
              <a:t>), sim(a</a:t>
            </a:r>
            <a:r>
              <a:rPr lang="en-US" baseline="-25000" dirty="0"/>
              <a:t>2</a:t>
            </a:r>
            <a:r>
              <a:rPr lang="en-US" dirty="0"/>
              <a:t>, p</a:t>
            </a:r>
            <a:r>
              <a:rPr lang="en-US" baseline="-25000" dirty="0"/>
              <a:t>3</a:t>
            </a:r>
            <a:r>
              <a:rPr lang="en-US" dirty="0"/>
              <a:t>),</a:t>
            </a:r>
            <a:br>
              <a:rPr lang="en-US" dirty="0"/>
            </a:br>
            <a:r>
              <a:rPr lang="en-US" dirty="0"/>
              <a:t>   sim(a</a:t>
            </a:r>
            <a:r>
              <a:rPr lang="en-US" baseline="-25000" dirty="0"/>
              <a:t>3</a:t>
            </a:r>
            <a:r>
              <a:rPr lang="en-US" dirty="0"/>
              <a:t>, p</a:t>
            </a:r>
            <a:r>
              <a:rPr lang="en-US" baseline="-25000" dirty="0"/>
              <a:t>1</a:t>
            </a:r>
            <a:r>
              <a:rPr lang="en-US" dirty="0"/>
              <a:t>), sim(a</a:t>
            </a:r>
            <a:r>
              <a:rPr lang="en-US" baseline="-25000" dirty="0"/>
              <a:t>3</a:t>
            </a:r>
            <a:r>
              <a:rPr lang="en-US" dirty="0"/>
              <a:t>, p</a:t>
            </a:r>
            <a:r>
              <a:rPr lang="en-US" baseline="-25000" dirty="0"/>
              <a:t>2</a:t>
            </a:r>
            <a:r>
              <a:rPr lang="en-US" dirty="0"/>
              <a:t>), sim(a</a:t>
            </a:r>
            <a:r>
              <a:rPr lang="en-US" baseline="-25000" dirty="0"/>
              <a:t>3</a:t>
            </a:r>
            <a:r>
              <a:rPr lang="en-US" dirty="0"/>
              <a:t>, p</a:t>
            </a:r>
            <a:r>
              <a:rPr lang="en-US" baseline="-25000" dirty="0"/>
              <a:t>3</a:t>
            </a:r>
            <a:r>
              <a:rPr lang="en-US" dirty="0"/>
              <a:t>) ]</a:t>
            </a:r>
          </a:p>
          <a:p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1843A0B-FB17-431F-99B5-808DA615CF25}"/>
              </a:ext>
            </a:extLst>
          </p:cNvPr>
          <p:cNvSpPr txBox="1"/>
          <p:nvPr/>
        </p:nvSpPr>
        <p:spPr>
          <a:xfrm>
            <a:off x="1399032" y="3429000"/>
            <a:ext cx="3671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sim(</a:t>
            </a:r>
            <a:r>
              <a:rPr lang="en-US" dirty="0" err="1"/>
              <a:t>vec_a</a:t>
            </a:r>
            <a:r>
              <a:rPr lang="en-US" dirty="0"/>
              <a:t>, </a:t>
            </a:r>
            <a:r>
              <a:rPr lang="en-US" dirty="0" err="1"/>
              <a:t>vec_b</a:t>
            </a:r>
            <a:r>
              <a:rPr lang="en-US" dirty="0"/>
              <a:t>) = </a:t>
            </a:r>
            <a:r>
              <a:rPr lang="en-US" dirty="0" err="1"/>
              <a:t>vec_a</a:t>
            </a:r>
            <a:r>
              <a:rPr lang="en-US" dirty="0"/>
              <a:t> * </a:t>
            </a:r>
            <a:r>
              <a:rPr lang="en-US" dirty="0" err="1"/>
              <a:t>vec_b</a:t>
            </a:r>
            <a:r>
              <a:rPr lang="en-US" baseline="30000" dirty="0" err="1"/>
              <a:t>T</a:t>
            </a:r>
            <a:r>
              <a:rPr lang="en-US" dirty="0"/>
              <a:t> =</a:t>
            </a:r>
            <a:r>
              <a:rPr lang="en-US" baseline="30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8340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F849A7-B6BD-4A0A-BFBA-52895628F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Negatives Ranking Loss</a:t>
            </a:r>
            <a:br>
              <a:rPr lang="en-US" dirty="0"/>
            </a:br>
            <a:r>
              <a:rPr lang="en-US" dirty="0"/>
              <a:t>Code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9589EC4-A971-4FBF-B105-9F635335E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95544"/>
            <a:ext cx="10515600" cy="68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/>
              <a:t>https://github.com/UKPLab/sentence-transformers/blob/master/sentence_transformers/losses/MultipleNegativesRankingLoss.py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A13E1C1-840E-46AA-8725-B92D73290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14" y="2512759"/>
            <a:ext cx="11520526" cy="111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21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2B3497-6124-4723-95CD-A0EB21B6B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Negatives Ranking Loss</a:t>
            </a:r>
            <a:br>
              <a:rPr lang="en-US" dirty="0"/>
            </a:br>
            <a:r>
              <a:rPr lang="en-US" dirty="0"/>
              <a:t>Similarity Functions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2922DD-526E-47A6-864F-C25092CEC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7788"/>
            <a:ext cx="10515600" cy="531818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How to compute sim(a, b)? 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a, b are vectors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Dot-product: </a:t>
            </a:r>
            <a:r>
              <a:rPr lang="en-US" dirty="0" err="1"/>
              <a:t>dot_prod</a:t>
            </a:r>
            <a:r>
              <a:rPr lang="en-US" dirty="0"/>
              <a:t>(a, b) = </a:t>
            </a:r>
            <a:r>
              <a:rPr lang="en-US" dirty="0" err="1"/>
              <a:t>ab</a:t>
            </a:r>
            <a:r>
              <a:rPr lang="en-US" baseline="30000" dirty="0" err="1"/>
              <a:t>T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Cosine-Similarity: </a:t>
            </a:r>
            <a:r>
              <a:rPr lang="en-US" dirty="0" err="1"/>
              <a:t>cos_sim</a:t>
            </a:r>
            <a:r>
              <a:rPr lang="en-US" dirty="0"/>
              <a:t>(a, b) = (</a:t>
            </a:r>
            <a:r>
              <a:rPr lang="en-US" dirty="0" err="1"/>
              <a:t>ab</a:t>
            </a:r>
            <a:r>
              <a:rPr lang="en-US" baseline="30000" dirty="0" err="1"/>
              <a:t>T</a:t>
            </a:r>
            <a:r>
              <a:rPr lang="en-US" dirty="0"/>
              <a:t>) / (||a|| ||b||)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Does not work well, scores differences are too small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Scaled Cosine-Similarity: </a:t>
            </a:r>
            <a:r>
              <a:rPr lang="en-US" dirty="0" err="1"/>
              <a:t>scaled_cos_sim</a:t>
            </a:r>
            <a:r>
              <a:rPr lang="en-US" dirty="0"/>
              <a:t>(a, b) = C * </a:t>
            </a:r>
            <a:r>
              <a:rPr lang="en-US" dirty="0" err="1"/>
              <a:t>cos_sim</a:t>
            </a:r>
            <a:r>
              <a:rPr lang="en-US" dirty="0"/>
              <a:t>(a, b)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Works well with e.g. C=20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Scaled dot-product: </a:t>
            </a:r>
            <a:r>
              <a:rPr lang="en-US" dirty="0" err="1"/>
              <a:t>scaled_dot_prod</a:t>
            </a:r>
            <a:r>
              <a:rPr lang="en-US" dirty="0"/>
              <a:t>(a, b) = C * </a:t>
            </a:r>
            <a:r>
              <a:rPr lang="en-US" dirty="0" err="1"/>
              <a:t>dot_prod</a:t>
            </a:r>
            <a:r>
              <a:rPr lang="en-US" dirty="0"/>
              <a:t>(a, b)</a:t>
            </a:r>
          </a:p>
        </p:txBody>
      </p:sp>
    </p:spTree>
    <p:extLst>
      <p:ext uri="{BB962C8B-B14F-4D97-AF65-F5344CB8AC3E}">
        <p14:creationId xmlns:p14="http://schemas.microsoft.com/office/powerpoint/2010/main" val="954444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276F8D-C32C-4D3E-858D-A7F06B07E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Architecture – For Training with Cosine Similarity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D13E877-BDC6-4919-AB68-FFFA0A8A863C}"/>
              </a:ext>
            </a:extLst>
          </p:cNvPr>
          <p:cNvSpPr txBox="1"/>
          <p:nvPr/>
        </p:nvSpPr>
        <p:spPr>
          <a:xfrm>
            <a:off x="562138" y="6062717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How to learn Python?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19E559D-959D-476C-A2D7-27E712A1822C}"/>
              </a:ext>
            </a:extLst>
          </p:cNvPr>
          <p:cNvSpPr txBox="1"/>
          <p:nvPr/>
        </p:nvSpPr>
        <p:spPr>
          <a:xfrm>
            <a:off x="325373" y="4702200"/>
            <a:ext cx="30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[ [0.1, 0.2, …], [0.8, 0.5], … ]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68B1F96-179A-4FAC-8529-7CBCDA991A66}"/>
              </a:ext>
            </a:extLst>
          </p:cNvPr>
          <p:cNvSpPr/>
          <p:nvPr/>
        </p:nvSpPr>
        <p:spPr>
          <a:xfrm>
            <a:off x="1057438" y="5322098"/>
            <a:ext cx="1621972" cy="5225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BERT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2BF2D1B-D737-462C-9D0E-51A566243832}"/>
              </a:ext>
            </a:extLst>
          </p:cNvPr>
          <p:cNvSpPr/>
          <p:nvPr/>
        </p:nvSpPr>
        <p:spPr>
          <a:xfrm>
            <a:off x="1057438" y="3841838"/>
            <a:ext cx="1621972" cy="5225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Pooling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7A9DFC1-B86D-4E6A-A0A4-22B9ABA129C8}"/>
              </a:ext>
            </a:extLst>
          </p:cNvPr>
          <p:cNvSpPr txBox="1"/>
          <p:nvPr/>
        </p:nvSpPr>
        <p:spPr>
          <a:xfrm>
            <a:off x="325374" y="3231656"/>
            <a:ext cx="30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[0.4, 0.3, 0.7 … ]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7B87D5D9-74EA-4649-A363-68051E69237F}"/>
              </a:ext>
            </a:extLst>
          </p:cNvPr>
          <p:cNvCxnSpPr>
            <a:stCxn id="4" idx="0"/>
            <a:endCxn id="6" idx="2"/>
          </p:cNvCxnSpPr>
          <p:nvPr/>
        </p:nvCxnSpPr>
        <p:spPr>
          <a:xfrm flipH="1" flipV="1">
            <a:off x="1868424" y="5844612"/>
            <a:ext cx="8164" cy="218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79988C46-D7D9-428F-9A19-B973F8BC2C8B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flipH="1" flipV="1">
            <a:off x="1868423" y="5071532"/>
            <a:ext cx="1" cy="250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002F45E7-D2E5-4E8C-93B5-D5E8C8E46EEC}"/>
              </a:ext>
            </a:extLst>
          </p:cNvPr>
          <p:cNvCxnSpPr>
            <a:cxnSpLocks/>
            <a:stCxn id="5" idx="0"/>
            <a:endCxn id="7" idx="2"/>
          </p:cNvCxnSpPr>
          <p:nvPr/>
        </p:nvCxnSpPr>
        <p:spPr>
          <a:xfrm flipV="1">
            <a:off x="1868423" y="4364352"/>
            <a:ext cx="1" cy="3378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EDDAA1E8-6B7D-4AB5-B628-E43668587AC7}"/>
              </a:ext>
            </a:extLst>
          </p:cNvPr>
          <p:cNvCxnSpPr>
            <a:cxnSpLocks/>
          </p:cNvCxnSpPr>
          <p:nvPr/>
        </p:nvCxnSpPr>
        <p:spPr>
          <a:xfrm flipH="1" flipV="1">
            <a:off x="1876587" y="3569019"/>
            <a:ext cx="1" cy="20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DCEEF4D3-68A2-44F1-AEB7-21CD5047AD53}"/>
              </a:ext>
            </a:extLst>
          </p:cNvPr>
          <p:cNvSpPr txBox="1"/>
          <p:nvPr/>
        </p:nvSpPr>
        <p:spPr>
          <a:xfrm>
            <a:off x="3191038" y="4738562"/>
            <a:ext cx="29705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Contextualized Word Embeddings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3DE4954-C4FC-4C99-ADFD-42CC1C80FAA9}"/>
              </a:ext>
            </a:extLst>
          </p:cNvPr>
          <p:cNvSpPr txBox="1"/>
          <p:nvPr/>
        </p:nvSpPr>
        <p:spPr>
          <a:xfrm>
            <a:off x="3299529" y="3199687"/>
            <a:ext cx="2467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Fixed Sentence Embeddings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D74E5E3-A21F-4534-B6CE-6B7FC7C0B976}"/>
              </a:ext>
            </a:extLst>
          </p:cNvPr>
          <p:cNvSpPr/>
          <p:nvPr/>
        </p:nvSpPr>
        <p:spPr>
          <a:xfrm>
            <a:off x="1065601" y="2298022"/>
            <a:ext cx="1621972" cy="5225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Norm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457A836A-54A2-46A4-8406-33A51F0A6621}"/>
              </a:ext>
            </a:extLst>
          </p:cNvPr>
          <p:cNvCxnSpPr>
            <a:cxnSpLocks/>
          </p:cNvCxnSpPr>
          <p:nvPr/>
        </p:nvCxnSpPr>
        <p:spPr>
          <a:xfrm flipH="1" flipV="1">
            <a:off x="1876587" y="2929588"/>
            <a:ext cx="1" cy="20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0E4B04C9-DF2E-4D05-A332-B3447B504BBF}"/>
              </a:ext>
            </a:extLst>
          </p:cNvPr>
          <p:cNvSpPr txBox="1"/>
          <p:nvPr/>
        </p:nvSpPr>
        <p:spPr>
          <a:xfrm>
            <a:off x="325372" y="1540084"/>
            <a:ext cx="3086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[0.2, 0.1, 0.4 … ]</a:t>
            </a:r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B8597DC4-3DCE-4FA2-861D-444F90332514}"/>
              </a:ext>
            </a:extLst>
          </p:cNvPr>
          <p:cNvCxnSpPr>
            <a:cxnSpLocks/>
          </p:cNvCxnSpPr>
          <p:nvPr/>
        </p:nvCxnSpPr>
        <p:spPr>
          <a:xfrm flipH="1" flipV="1">
            <a:off x="1868420" y="1886902"/>
            <a:ext cx="1" cy="207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1C7D575B-0A49-4F51-8B50-7A15993534B2}"/>
              </a:ext>
            </a:extLst>
          </p:cNvPr>
          <p:cNvSpPr txBox="1"/>
          <p:nvPr/>
        </p:nvSpPr>
        <p:spPr>
          <a:xfrm>
            <a:off x="3191038" y="1484113"/>
            <a:ext cx="26845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Sentence Embedding with</a:t>
            </a:r>
            <a:br>
              <a:rPr lang="en-US" sz="1600" i="1" dirty="0"/>
            </a:br>
            <a:r>
              <a:rPr lang="en-US" sz="1600" i="1" dirty="0"/>
              <a:t>Length 1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8570C80-FA0E-490A-B3AE-126DA086BC2C}"/>
              </a:ext>
            </a:extLst>
          </p:cNvPr>
          <p:cNvSpPr txBox="1"/>
          <p:nvPr/>
        </p:nvSpPr>
        <p:spPr>
          <a:xfrm>
            <a:off x="6748272" y="1447790"/>
            <a:ext cx="5294376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Cosine-Similarity becomes simply dot-product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Euclidean-distance is proportional to cosine-similarity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K-means clustering is now based on </a:t>
            </a:r>
            <a:r>
              <a:rPr lang="en-US" dirty="0" err="1"/>
              <a:t>cossim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Must use </a:t>
            </a:r>
            <a:r>
              <a:rPr lang="en-US" dirty="0" err="1"/>
              <a:t>scaled_dot_prod</a:t>
            </a:r>
            <a:r>
              <a:rPr lang="en-US" dirty="0"/>
              <a:t> for training</a:t>
            </a:r>
          </a:p>
        </p:txBody>
      </p:sp>
    </p:spTree>
    <p:extLst>
      <p:ext uri="{BB962C8B-B14F-4D97-AF65-F5344CB8AC3E}">
        <p14:creationId xmlns:p14="http://schemas.microsoft.com/office/powerpoint/2010/main" val="121816090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1,2073"/>
  <p:tag name="ORIGINALWIDTH" val="1760,78"/>
  <p:tag name="LATEXADDIN" val="\documentclass{article}&#10;\usepackage{amsmath}&#10;\pagestyle{empty}&#10;\begin{document}&#10;&#10;&#10;$$&#10;L = -\frac{1}{n} \sum_{i=1}^n \frac{\exp(sim(a_i, p_i))}{\sum_j \exp(sim(a_i, p_j))}&#10;$$&#10;&#10;&#10;\end{document}"/>
  <p:tag name="IGUANATEXSIZE" val="44"/>
  <p:tag name="IGUANATEXCURSOR" val="16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2234</Words>
  <Application>Microsoft Office PowerPoint</Application>
  <PresentationFormat>Breitbild</PresentationFormat>
  <Paragraphs>341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Google Sans</vt:lpstr>
      <vt:lpstr>Lato</vt:lpstr>
      <vt:lpstr>Wingdings</vt:lpstr>
      <vt:lpstr>Office</vt:lpstr>
      <vt:lpstr>Training of State-of-the-Art Sentence Embedding Models</vt:lpstr>
      <vt:lpstr>Sentence Embeddings Model</vt:lpstr>
      <vt:lpstr>Multiple Negative Ranking Loss</vt:lpstr>
      <vt:lpstr>Multiple Negative Ranking Loss</vt:lpstr>
      <vt:lpstr>Multiple Negative Ranking Loss  Intuitive Explanation</vt:lpstr>
      <vt:lpstr>Multiple Negative Ranking Loss  Intuitive Explanation</vt:lpstr>
      <vt:lpstr>Multiple Negatives Ranking Loss Code</vt:lpstr>
      <vt:lpstr>Multiple Negatives Ranking Loss Similarity Functions</vt:lpstr>
      <vt:lpstr>Network Architecture – For Training with Cosine Similarity</vt:lpstr>
      <vt:lpstr>Cosine-Similarity vs. Dot-Product</vt:lpstr>
      <vt:lpstr>Cosine-Similarity vs. Dot-Product</vt:lpstr>
      <vt:lpstr>Optimizing the Multiple-Negatives-Ranking-Loss</vt:lpstr>
      <vt:lpstr>Multiple-Negatives-Ranking-Loss with Additive Margin</vt:lpstr>
      <vt:lpstr>Multiple Negative Ranking Loss  Hard Negatives</vt:lpstr>
      <vt:lpstr>Multiple Negative Ranking Loss  Hard Negatives</vt:lpstr>
      <vt:lpstr>How to find hard-negatives?</vt:lpstr>
      <vt:lpstr>Improving Quality with Better Batches</vt:lpstr>
      <vt:lpstr>Improving Quality with Better Batches</vt:lpstr>
      <vt:lpstr>Improving Quality with Better Batches</vt:lpstr>
      <vt:lpstr>TPU Training Specialties</vt:lpstr>
      <vt:lpstr>Which datasets are suitable?</vt:lpstr>
      <vt:lpstr>Which models work well?</vt:lpstr>
      <vt:lpstr>Multi-Dataset Training</vt:lpstr>
      <vt:lpstr>How to train Multilingual Models</vt:lpstr>
      <vt:lpstr>Multilingual Knowledge Distillation</vt:lpstr>
      <vt:lpstr>Multilingual Knowledge Distillation</vt:lpstr>
      <vt:lpstr>Timeline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Dense Text Representations</dc:title>
  <dc:creator>Windows-Benutzer</dc:creator>
  <cp:lastModifiedBy>Windows-Benutzer</cp:lastModifiedBy>
  <cp:revision>80</cp:revision>
  <dcterms:created xsi:type="dcterms:W3CDTF">2021-01-11T15:36:59Z</dcterms:created>
  <dcterms:modified xsi:type="dcterms:W3CDTF">2021-06-30T17:41:46Z</dcterms:modified>
</cp:coreProperties>
</file>