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0086A5-EF9B-4400-A125-F55DF9ED7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B3D1B8-DFB4-4A52-9CC4-1D64C6411D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6B8EA2-B365-4F42-B524-7B69C3BC0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35508F-3FDB-407D-9B37-B3BDD22D8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3FE295-781F-44B1-A408-ED99ACE3B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81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05F696-20F2-439B-9C3D-C1A036D14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2E1960C-996E-4091-B3D1-21786B0B3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0FCF00-0560-4BEC-A1DF-AD8DF4434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0463A6-98C3-47B8-8DE9-514BDA2F3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91A459-8848-49ED-B4A0-D66329B2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0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7DF41A0-BAC4-4D95-AE4A-BB7BB16196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6764890-CB3A-461C-9947-83D262641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4BA04E-5980-47D2-A33B-3DAC2B6C0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D118CE-E437-46B8-9BFA-62FCB98A2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62495D-4FE6-4450-92EA-BDC395023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144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EC5E1-9477-4D53-9E52-60E17BE04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358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8A7E07-40D9-42E5-8AC0-178E0FFBE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8494"/>
            <a:ext cx="10515600" cy="4778469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A1E522-C3D3-400A-8782-36FAECF0F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ACB84F-0A80-44B6-810B-A1A827179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1D1432-F68C-4F96-B8C7-D4DAFEAF7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3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BA6CDB-0688-4365-9A04-A136835FC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4CC428-4FD8-41C5-9054-37CC452D6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38EF1D-0468-4CEA-AB80-1D1898715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C3DF23-6F3E-47CF-A7BB-0EE6CF1B9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2F39CC-99F7-44DF-AFAD-E109D0605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78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7FF755-951C-4783-856A-EAF0B16F2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3EFBF18-6E46-4F34-828D-48A44CEAA9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92F2BB3-A7B6-41E1-9A9D-6360BE809F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094264B-D991-46B0-8C49-93EA74145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E4F823-82EA-41F7-BEB7-5DDC8DB4C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3BA021E-83BA-425B-BE63-2C0FEA986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7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9DB062-33D5-4ACD-B598-6CCA872CF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EFB28BC-BED3-47FB-BEA9-132E9D379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79CF9F7-2C41-4A8F-A051-B2307C866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CF21934-33F7-42B8-97C3-C2C0CBFA01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8B3B95-0CE2-4AAB-8ED3-7C96C16AB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9CE46F0-386B-42FA-A783-53D824636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82841DD-4844-4667-A498-9DC6EB848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9889E54-0FC5-4376-B392-F79AC540B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7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4FFFC6-D79D-4D20-B151-7F9373B6C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912388B-315A-4587-AC03-8FD8A320A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DB0FA5-0473-4626-8F50-04D6C67F4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DE661D5-A399-49C2-888B-81D8C8FBF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8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1D4E4F1-7D4F-4945-8E15-7CA747D5A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0EFCE93-B030-4965-B41D-F3C2DBA3C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910D66-A71E-42BE-86C2-5A7E510E0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11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79818-E78E-4D9B-87A6-0BBE40A87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018A04-585B-457A-AFAD-5A061D010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FD964F-6F27-4822-89CB-288D51BF4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68DAAC-302D-48CF-BBC8-4284B40C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C49B6F-9E0A-46FB-B6CE-6C7A9A51D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474A3C-0FC6-4A49-86F1-A6B313BC1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2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2561CA-AD52-4A22-A621-C16551F86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5F87505-C3E5-456B-92E0-1AE4D10AB6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766910-9F12-408A-9C72-889D18C08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F2E667E-3E2A-4AA8-BEE0-5A4E3F5B0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4370DE1-5C97-4DAE-B958-533BD2173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CD52A0C-E6F6-45C8-A9E6-7AAFA8432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8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D24019-C18E-44C9-A544-B9153BB8A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60630C-F508-42F1-8040-5B13FEF4D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884D7F-CEF0-49AF-A447-317987CB0F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EFDA3-9D8D-4BC4-B641-D536DF62C06C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53A165-A0DA-4B85-832E-03229BB37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40C857-30E1-477F-BCA2-A3181E76B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A60B-7F90-4BFA-9572-3814E58667A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31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1D2AEE-1CEE-4E8B-9DB9-12A1803378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59715"/>
            <a:ext cx="9144000" cy="2387600"/>
          </a:xfrm>
        </p:spPr>
        <p:txBody>
          <a:bodyPr>
            <a:normAutofit/>
          </a:bodyPr>
          <a:lstStyle/>
          <a:p>
            <a:r>
              <a:rPr lang="en-US" sz="4000" b="1" i="0" u="none" strike="noStrike" baseline="0" dirty="0">
                <a:latin typeface="NimbusRomNo9L-Medi"/>
              </a:rPr>
              <a:t>The Curse of Dense Low-Dimensional </a:t>
            </a:r>
            <a:br>
              <a:rPr lang="en-US" sz="4000" b="1" i="0" u="none" strike="noStrike" baseline="0" dirty="0">
                <a:latin typeface="NimbusRomNo9L-Medi"/>
              </a:rPr>
            </a:br>
            <a:r>
              <a:rPr lang="en-US" sz="4000" b="1" i="0" u="none" strike="noStrike" baseline="0" dirty="0">
                <a:latin typeface="NimbusRomNo9L-Medi"/>
              </a:rPr>
              <a:t>Information Retrieval for Large Index Sizes</a:t>
            </a:r>
            <a:endParaRPr lang="en-US" sz="11500" b="1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59E967-76DA-4A3E-9E21-A7000EE6D6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b="1" i="0" u="none" strike="noStrike" baseline="0" dirty="0">
                <a:latin typeface="NimbusRomNo9L-Medi"/>
              </a:rPr>
              <a:t>Nils Reimers</a:t>
            </a:r>
            <a:br>
              <a:rPr lang="en-US" sz="3200" b="0" i="0" u="none" strike="noStrike" baseline="0" dirty="0">
                <a:latin typeface="NimbusRomNo9L-Medi"/>
              </a:rPr>
            </a:br>
            <a:r>
              <a:rPr lang="en-US" sz="3200" b="0" i="0" u="none" strike="noStrike" baseline="0" dirty="0">
                <a:latin typeface="NimbusRomNo9L-Medi"/>
              </a:rPr>
              <a:t>Iryna </a:t>
            </a:r>
            <a:r>
              <a:rPr lang="en-US" sz="3200" b="0" i="0" u="none" strike="noStrike" baseline="0" dirty="0" err="1">
                <a:latin typeface="NimbusRomNo9L-Medi"/>
              </a:rPr>
              <a:t>Gurevych</a:t>
            </a:r>
            <a:endParaRPr lang="en-US" sz="3200" b="0" i="0" u="none" strike="noStrike" baseline="0" dirty="0">
              <a:latin typeface="NimbusRomNo9L-Medi"/>
            </a:endParaRPr>
          </a:p>
          <a:p>
            <a:endParaRPr lang="en-US" sz="3200" dirty="0">
              <a:latin typeface="NimbusRomNo9L-Medi"/>
            </a:endParaRPr>
          </a:p>
          <a:p>
            <a:r>
              <a:rPr lang="en-US" sz="3200" dirty="0">
                <a:latin typeface="NimbusRomNo9L-Medi"/>
              </a:rPr>
              <a:t>ACL 2021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27417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C4A470-2CD5-488B-97CE-FC98E35C3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Dense vs Sparse Representations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B562B0-A097-4A20-AB96-D024E0A1E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8494"/>
            <a:ext cx="5257800" cy="378634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i="1" dirty="0"/>
              <a:t>Sparse  Lexical Representations</a:t>
            </a:r>
          </a:p>
          <a:p>
            <a:pPr marL="0" indent="0" algn="ctr">
              <a:buNone/>
            </a:pPr>
            <a:endParaRPr lang="en-US" i="1" dirty="0"/>
          </a:p>
          <a:p>
            <a:r>
              <a:rPr lang="en-US" sz="2400" dirty="0"/>
              <a:t>Each word has it own dimension</a:t>
            </a:r>
          </a:p>
          <a:p>
            <a:r>
              <a:rPr lang="en-US" sz="2400" dirty="0"/>
              <a:t>Most dimensions are zero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endParaRPr lang="en-US" i="1" dirty="0"/>
          </a:p>
          <a:p>
            <a:endParaRPr lang="en-US" i="1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8066128-53C5-4B1C-980A-0976EB9EA17A}"/>
              </a:ext>
            </a:extLst>
          </p:cNvPr>
          <p:cNvGrpSpPr/>
          <p:nvPr/>
        </p:nvGrpSpPr>
        <p:grpSpPr>
          <a:xfrm>
            <a:off x="1132162" y="3570731"/>
            <a:ext cx="4148847" cy="1448061"/>
            <a:chOff x="898696" y="3181981"/>
            <a:chExt cx="4148847" cy="1448061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9074EA16-F419-45DD-90CC-7E52BA25C8CB}"/>
                </a:ext>
              </a:extLst>
            </p:cNvPr>
            <p:cNvGrpSpPr/>
            <p:nvPr/>
          </p:nvGrpSpPr>
          <p:grpSpPr>
            <a:xfrm>
              <a:off x="1867711" y="3949431"/>
              <a:ext cx="2882033" cy="680611"/>
              <a:chOff x="1819072" y="4435813"/>
              <a:chExt cx="2882033" cy="680611"/>
            </a:xfrm>
          </p:grpSpPr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33926947-F804-4EB5-B965-514968F92DEA}"/>
                  </a:ext>
                </a:extLst>
              </p:cNvPr>
              <p:cNvSpPr txBox="1"/>
              <p:nvPr/>
            </p:nvSpPr>
            <p:spPr>
              <a:xfrm>
                <a:off x="1819072" y="4747092"/>
                <a:ext cx="6149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How</a:t>
                </a:r>
              </a:p>
            </p:txBody>
          </p:sp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59016561-D849-4B06-AD88-6D7B9BF9A36C}"/>
                  </a:ext>
                </a:extLst>
              </p:cNvPr>
              <p:cNvSpPr txBox="1"/>
              <p:nvPr/>
            </p:nvSpPr>
            <p:spPr>
              <a:xfrm>
                <a:off x="3264231" y="4747092"/>
                <a:ext cx="4878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are</a:t>
                </a:r>
              </a:p>
            </p:txBody>
          </p: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2869F219-7546-4BD7-8752-250BA8F74B2A}"/>
                  </a:ext>
                </a:extLst>
              </p:cNvPr>
              <p:cNvSpPr txBox="1"/>
              <p:nvPr/>
            </p:nvSpPr>
            <p:spPr>
              <a:xfrm>
                <a:off x="4171280" y="4747092"/>
                <a:ext cx="5298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you</a:t>
                </a:r>
              </a:p>
            </p:txBody>
          </p:sp>
          <p:cxnSp>
            <p:nvCxnSpPr>
              <p:cNvPr id="10" name="Gerade Verbindung mit Pfeil 9">
                <a:extLst>
                  <a:ext uri="{FF2B5EF4-FFF2-40B4-BE49-F238E27FC236}">
                    <a16:creationId xmlns:a16="http://schemas.microsoft.com/office/drawing/2014/main" id="{CABF703D-BD46-4D99-A482-7C6E9155657E}"/>
                  </a:ext>
                </a:extLst>
              </p:cNvPr>
              <p:cNvCxnSpPr/>
              <p:nvPr/>
            </p:nvCxnSpPr>
            <p:spPr>
              <a:xfrm flipV="1">
                <a:off x="2126560" y="4435813"/>
                <a:ext cx="188623" cy="39883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mit Pfeil 10">
                <a:extLst>
                  <a:ext uri="{FF2B5EF4-FFF2-40B4-BE49-F238E27FC236}">
                    <a16:creationId xmlns:a16="http://schemas.microsoft.com/office/drawing/2014/main" id="{02E45502-BA78-480C-A60D-12CBCE38D2F5}"/>
                  </a:ext>
                </a:extLst>
              </p:cNvPr>
              <p:cNvCxnSpPr>
                <a:cxnSpLocks/>
                <a:stCxn id="8" idx="0"/>
              </p:cNvCxnSpPr>
              <p:nvPr/>
            </p:nvCxnSpPr>
            <p:spPr>
              <a:xfrm flipV="1">
                <a:off x="3508144" y="4435814"/>
                <a:ext cx="47699" cy="31127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Gerade Verbindung mit Pfeil 11">
                <a:extLst>
                  <a:ext uri="{FF2B5EF4-FFF2-40B4-BE49-F238E27FC236}">
                    <a16:creationId xmlns:a16="http://schemas.microsoft.com/office/drawing/2014/main" id="{4F88B5C1-9DA2-4B51-95A7-AEC351DB32D3}"/>
                  </a:ext>
                </a:extLst>
              </p:cNvPr>
              <p:cNvCxnSpPr>
                <a:cxnSpLocks/>
                <a:stCxn id="9" idx="0"/>
              </p:cNvCxnSpPr>
              <p:nvPr/>
            </p:nvCxnSpPr>
            <p:spPr>
              <a:xfrm flipH="1" flipV="1">
                <a:off x="4171281" y="4435814"/>
                <a:ext cx="264912" cy="31127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337AEB41-CFE4-4FF2-9BAB-FFDE331F58CC}"/>
                </a:ext>
              </a:extLst>
            </p:cNvPr>
            <p:cNvSpPr txBox="1"/>
            <p:nvPr/>
          </p:nvSpPr>
          <p:spPr>
            <a:xfrm>
              <a:off x="898696" y="3181981"/>
              <a:ext cx="414884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algn="ctr"/>
              <a:r>
                <a:rPr lang="en-US" sz="2400" dirty="0"/>
                <a:t>How are you?</a:t>
              </a:r>
            </a:p>
            <a:p>
              <a:pPr lvl="1" algn="ctr"/>
              <a:r>
                <a:rPr lang="en-US" sz="2400" dirty="0"/>
                <a:t>[0, 0, 1, 0, 0, 0, 1, 0, 1, …]</a:t>
              </a:r>
            </a:p>
            <a:p>
              <a:endParaRPr lang="en-US" sz="2400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Inhaltsplatzhalter 2">
                <a:extLst>
                  <a:ext uri="{FF2B5EF4-FFF2-40B4-BE49-F238E27FC236}">
                    <a16:creationId xmlns:a16="http://schemas.microsoft.com/office/drawing/2014/main" id="{4FB60199-D1F6-4091-B9DA-66E703629E6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55104" y="1398494"/>
                <a:ext cx="5257800" cy="378634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§"/>
                  <a:defRPr sz="2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2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Wingdings" panose="05000000000000000000" pitchFamily="2" charset="2"/>
                  <a:buNone/>
                </a:pPr>
                <a:r>
                  <a:rPr lang="en-US" i="1" dirty="0"/>
                  <a:t>Dense Representations</a:t>
                </a:r>
              </a:p>
              <a:p>
                <a:pPr marL="0" indent="0" algn="ctr">
                  <a:buFont typeface="Wingdings" panose="05000000000000000000" pitchFamily="2" charset="2"/>
                  <a:buNone/>
                </a:pPr>
                <a:endParaRPr lang="en-US" i="1" dirty="0"/>
              </a:p>
              <a:p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𝑇𝑒𝑥𝑡</m:t>
                        </m:r>
                      </m:e>
                    </m:d>
                    <m:r>
                      <a:rPr lang="de-D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de-DE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US" i="1" dirty="0"/>
              </a:p>
              <a:p>
                <a:r>
                  <a:rPr lang="en-US" dirty="0"/>
                  <a:t>k: 100 – 1000</a:t>
                </a:r>
              </a:p>
              <a:p>
                <a:r>
                  <a:rPr lang="en-US" dirty="0"/>
                  <a:t>All dimensions non-zero</a:t>
                </a:r>
              </a:p>
              <a:p>
                <a:endParaRPr lang="en-US" i="1" dirty="0"/>
              </a:p>
              <a:p>
                <a:pPr marL="0" indent="0" algn="ctr">
                  <a:buFont typeface="Wingdings" panose="05000000000000000000" pitchFamily="2" charset="2"/>
                  <a:buNone/>
                </a:pPr>
                <a:endParaRPr lang="en-US" i="1" dirty="0"/>
              </a:p>
              <a:p>
                <a:endParaRPr lang="en-US" i="1" dirty="0"/>
              </a:p>
            </p:txBody>
          </p:sp>
        </mc:Choice>
        <mc:Fallback>
          <p:sp>
            <p:nvSpPr>
              <p:cNvPr id="13" name="Inhaltsplatzhalter 2">
                <a:extLst>
                  <a:ext uri="{FF2B5EF4-FFF2-40B4-BE49-F238E27FC236}">
                    <a16:creationId xmlns:a16="http://schemas.microsoft.com/office/drawing/2014/main" id="{4FB60199-D1F6-4091-B9DA-66E703629E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5104" y="1398494"/>
                <a:ext cx="5257800" cy="3786349"/>
              </a:xfrm>
              <a:prstGeom prst="rect">
                <a:avLst/>
              </a:prstGeom>
              <a:blipFill>
                <a:blip r:embed="rId2"/>
                <a:stretch>
                  <a:fillRect l="-1968" t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>
            <a:extLst>
              <a:ext uri="{FF2B5EF4-FFF2-40B4-BE49-F238E27FC236}">
                <a16:creationId xmlns:a16="http://schemas.microsoft.com/office/drawing/2014/main" id="{B79574E3-2815-4891-B317-B2339DE5D9B8}"/>
              </a:ext>
            </a:extLst>
          </p:cNvPr>
          <p:cNvSpPr txBox="1"/>
          <p:nvPr/>
        </p:nvSpPr>
        <p:spPr>
          <a:xfrm>
            <a:off x="838200" y="5459506"/>
            <a:ext cx="107941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/>
              <a:t>How do dense representations compare to sparse representations for </a:t>
            </a:r>
            <a:r>
              <a:rPr lang="en-US" sz="2200" b="1" dirty="0"/>
              <a:t>large index sizes</a:t>
            </a:r>
            <a:r>
              <a:rPr lang="en-US" sz="2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71408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BF59FE-93FE-4FC0-9F18-39504F9C6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20FDD7C2-0B20-4DA8-898B-BA2F0B19F5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0079356"/>
              </p:ext>
            </p:extLst>
          </p:nvPr>
        </p:nvGraphicFramePr>
        <p:xfrm>
          <a:off x="838200" y="1398588"/>
          <a:ext cx="105156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95221928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90729165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94725982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52220803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990325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9059556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8.8M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108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BM25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652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Dense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094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9.1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-0.3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180940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DDA278D9-C46A-4968-8BEF-DDA88BBAFE0F}"/>
              </a:ext>
            </a:extLst>
          </p:cNvPr>
          <p:cNvSpPr txBox="1"/>
          <p:nvPr/>
        </p:nvSpPr>
        <p:spPr>
          <a:xfrm>
            <a:off x="1001949" y="3579779"/>
            <a:ext cx="93580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MS MARCO Passage Retrieval dataset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MRR@10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Simple training script for the dense model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07209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013E12-9067-4E66-9FDD-F4FDB28F8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63515E-2866-47DE-8EE6-4D95315177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0" i="0" u="none" strike="noStrike" baseline="0" dirty="0"/>
              <a:t>The probability for false positives 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800" b="0" i="0" u="none" strike="noStrike" baseline="0" dirty="0"/>
              <a:t>increases with the index size n 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800" b="0" i="0" u="none" strike="noStrike" baseline="0" dirty="0"/>
              <a:t>Increases with fewer dimensions k</a:t>
            </a:r>
          </a:p>
          <a:p>
            <a:pPr marL="914400" lvl="1" indent="-457200">
              <a:buFont typeface="+mj-lt"/>
              <a:buAutoNum type="arabicParenR"/>
            </a:pPr>
            <a:endParaRPr lang="en-US" sz="2800" dirty="0"/>
          </a:p>
          <a:p>
            <a:pPr marL="273050" lvl="1"/>
            <a:r>
              <a:rPr lang="en-US" sz="3200" dirty="0"/>
              <a:t>Proof in the paper</a:t>
            </a:r>
            <a:r>
              <a:rPr lang="en-US" sz="4400" dirty="0"/>
              <a:t>	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5633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841DC-503D-41E5-8D6F-9601FEBAD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Retrieval of Random Noise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462E03D9-3857-46C1-A1B6-9399260203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2611976"/>
              </p:ext>
            </p:extLst>
          </p:nvPr>
        </p:nvGraphicFramePr>
        <p:xfrm>
          <a:off x="906293" y="4105552"/>
          <a:ext cx="1008596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57537">
                  <a:extLst>
                    <a:ext uri="{9D8B030D-6E8A-4147-A177-3AD203B41FA5}">
                      <a16:colId xmlns:a16="http://schemas.microsoft.com/office/drawing/2014/main" val="2952219287"/>
                    </a:ext>
                  </a:extLst>
                </a:gridCol>
                <a:gridCol w="1429966">
                  <a:extLst>
                    <a:ext uri="{9D8B030D-6E8A-4147-A177-3AD203B41FA5}">
                      <a16:colId xmlns:a16="http://schemas.microsoft.com/office/drawing/2014/main" val="2907291659"/>
                    </a:ext>
                  </a:extLst>
                </a:gridCol>
                <a:gridCol w="1449421">
                  <a:extLst>
                    <a:ext uri="{9D8B030D-6E8A-4147-A177-3AD203B41FA5}">
                      <a16:colId xmlns:a16="http://schemas.microsoft.com/office/drawing/2014/main" val="1947259822"/>
                    </a:ext>
                  </a:extLst>
                </a:gridCol>
                <a:gridCol w="1780162">
                  <a:extLst>
                    <a:ext uri="{9D8B030D-6E8A-4147-A177-3AD203B41FA5}">
                      <a16:colId xmlns:a16="http://schemas.microsoft.com/office/drawing/2014/main" val="3522208031"/>
                    </a:ext>
                  </a:extLst>
                </a:gridCol>
                <a:gridCol w="1468874">
                  <a:extLst>
                    <a:ext uri="{9D8B030D-6E8A-4147-A177-3AD203B41FA5}">
                      <a16:colId xmlns:a16="http://schemas.microsoft.com/office/drawing/2014/main" val="20099032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108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BM25 – MS MARCO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652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Dense Model – 128 dim MS MARCO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4094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Dense Model – 768 dim MS MARCO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180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DPR </a:t>
                      </a:r>
                      <a:r>
                        <a:rPr lang="da-DK" b="1" dirty="0"/>
                        <a:t>(Karpukhin et al. 2020) - NQ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5.6%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9.3%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755046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DD0E8D5D-5BC2-4B88-92AF-A73DB3CD62C9}"/>
              </a:ext>
            </a:extLst>
          </p:cNvPr>
          <p:cNvSpPr txBox="1"/>
          <p:nvPr/>
        </p:nvSpPr>
        <p:spPr>
          <a:xfrm>
            <a:off x="906293" y="1167319"/>
            <a:ext cx="10085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Eval datasets are sparsely labeled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800" dirty="0"/>
              <a:t>Only 1 or 2 passages marked as relevant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800" dirty="0"/>
              <a:t>Drop in performance due to relevant, but unlabeled passages?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Add noise (random strings) to the corpus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How often is this noise retrieved at the top position?</a:t>
            </a:r>
          </a:p>
        </p:txBody>
      </p:sp>
    </p:spTree>
    <p:extLst>
      <p:ext uri="{BB962C8B-B14F-4D97-AF65-F5344CB8AC3E}">
        <p14:creationId xmlns:p14="http://schemas.microsoft.com/office/powerpoint/2010/main" val="3337407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EA2C5-5179-4834-BD06-EFC21740A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</a:t>
            </a:r>
            <a:br>
              <a:rPr lang="en-US" dirty="0"/>
            </a:br>
            <a:r>
              <a:rPr lang="en-US" dirty="0"/>
              <a:t>Plot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3F499FC-1372-4B1A-AE94-A755EB86D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856" y="0"/>
            <a:ext cx="7665395" cy="671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49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36B449-6D57-4240-A8EA-ECBEC0E86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7A1CF6-410E-4F4E-80D9-C080D0628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Sparse Retrieval: High Precision, low recall</a:t>
            </a:r>
          </a:p>
          <a:p>
            <a:r>
              <a:rPr lang="en-US" dirty="0"/>
              <a:t>Dense Retrieval: Low Precision, high recall</a:t>
            </a:r>
          </a:p>
          <a:p>
            <a:endParaRPr lang="en-US" dirty="0"/>
          </a:p>
          <a:p>
            <a:r>
              <a:rPr lang="en-US" dirty="0"/>
              <a:t>Dense retrieval works better on smaller corpora</a:t>
            </a:r>
          </a:p>
          <a:p>
            <a:r>
              <a:rPr lang="en-US" dirty="0"/>
              <a:t>Dense retrieval sensitive to noise in the index</a:t>
            </a:r>
          </a:p>
          <a:p>
            <a:r>
              <a:rPr lang="en-US" dirty="0"/>
              <a:t>Fewer dimensions =&gt; higher error rates</a:t>
            </a:r>
          </a:p>
          <a:p>
            <a:endParaRPr lang="en-US" dirty="0"/>
          </a:p>
          <a:p>
            <a:r>
              <a:rPr lang="en-US" b="1" dirty="0"/>
              <a:t>Evaluation results cannot be extrapolated</a:t>
            </a:r>
          </a:p>
          <a:p>
            <a:pPr lvl="1"/>
            <a:r>
              <a:rPr lang="en-US" dirty="0"/>
              <a:t>Best system for 100k docs ≠ Best system for 100M docs</a:t>
            </a:r>
          </a:p>
        </p:txBody>
      </p:sp>
    </p:spTree>
    <p:extLst>
      <p:ext uri="{BB962C8B-B14F-4D97-AF65-F5344CB8AC3E}">
        <p14:creationId xmlns:p14="http://schemas.microsoft.com/office/powerpoint/2010/main" val="530358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</Words>
  <Application>Microsoft Office PowerPoint</Application>
  <PresentationFormat>Breitbild</PresentationFormat>
  <Paragraphs>101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NimbusRomNo9L-Medi</vt:lpstr>
      <vt:lpstr>Wingdings</vt:lpstr>
      <vt:lpstr>Office</vt:lpstr>
      <vt:lpstr>The Curse of Dense Low-Dimensional  Information Retrieval for Large Index Sizes</vt:lpstr>
      <vt:lpstr>Dense vs Sparse Representations</vt:lpstr>
      <vt:lpstr>Example</vt:lpstr>
      <vt:lpstr>Theorem</vt:lpstr>
      <vt:lpstr>Retrieval of Random Noise</vt:lpstr>
      <vt:lpstr>Vector  Plot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Curse of Dense Low-Dimensional  Information Retrieval for Large Index Sizes</dc:title>
  <dc:creator>Windows-Benutzer</dc:creator>
  <cp:lastModifiedBy>Windows-Benutzer</cp:lastModifiedBy>
  <cp:revision>12</cp:revision>
  <dcterms:created xsi:type="dcterms:W3CDTF">2021-06-23T13:50:26Z</dcterms:created>
  <dcterms:modified xsi:type="dcterms:W3CDTF">2021-06-25T08:12:09Z</dcterms:modified>
</cp:coreProperties>
</file>